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5"/>
  </p:handoutMasterIdLst>
  <p:sldIdLst>
    <p:sldId id="874" r:id="rId3"/>
    <p:sldId id="2371" r:id="rId5"/>
    <p:sldId id="1927" r:id="rId6"/>
    <p:sldId id="2364" r:id="rId7"/>
    <p:sldId id="2379" r:id="rId8"/>
    <p:sldId id="2390" r:id="rId9"/>
    <p:sldId id="2381" r:id="rId10"/>
    <p:sldId id="2388" r:id="rId11"/>
    <p:sldId id="2389" r:id="rId12"/>
    <p:sldId id="2382" r:id="rId13"/>
    <p:sldId id="2424" r:id="rId14"/>
    <p:sldId id="2425" r:id="rId15"/>
    <p:sldId id="2417" r:id="rId16"/>
    <p:sldId id="2418" r:id="rId17"/>
    <p:sldId id="2426" r:id="rId18"/>
    <p:sldId id="2427" r:id="rId19"/>
    <p:sldId id="2368" r:id="rId20"/>
    <p:sldId id="2412" r:id="rId21"/>
    <p:sldId id="2369" r:id="rId22"/>
    <p:sldId id="2415" r:id="rId23"/>
    <p:sldId id="1139" r:id="rId24"/>
  </p:sldIdLst>
  <p:sldSz cx="11878945" cy="6858000"/>
  <p:notesSz cx="6858000" cy="9144000"/>
  <p:defaultTex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6pPr>
    <a:lvl7pPr marL="27432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7pPr>
    <a:lvl8pPr marL="32004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8pPr>
    <a:lvl9pPr marL="36576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deo@gmail.com"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2C1"/>
    <a:srgbClr val="FD8909"/>
    <a:srgbClr val="FFC001"/>
    <a:srgbClr val="FF9300"/>
    <a:srgbClr val="942092"/>
    <a:srgbClr val="FF9901"/>
    <a:srgbClr val="00B14F"/>
    <a:srgbClr val="01B0F0"/>
    <a:srgbClr val="0070C0"/>
    <a:srgbClr val="E9C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7" autoAdjust="0"/>
    <p:restoredTop sz="95226" autoAdjust="0"/>
  </p:normalViewPr>
  <p:slideViewPr>
    <p:cSldViewPr snapToGrid="0" showGuides="1">
      <p:cViewPr varScale="1">
        <p:scale>
          <a:sx n="82" d="100"/>
          <a:sy n="82" d="100"/>
        </p:scale>
        <p:origin x="379" y="58"/>
      </p:cViewPr>
      <p:guideLst>
        <p:guide orient="horz" pos="4200"/>
        <p:guide pos="22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showGuides="1">
      <p:cViewPr varScale="1">
        <p:scale>
          <a:sx n="53" d="100"/>
          <a:sy n="53" d="100"/>
        </p:scale>
        <p:origin x="2648" y="52"/>
      </p:cViewPr>
      <p:guideLst>
        <p:guide orient="horz" pos="2976"/>
        <p:guide pos="209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BFBE55DA-2D53-9943-BA14-C14B2990354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459000" y="685800"/>
            <a:ext cx="5940000" cy="3429000"/>
          </a:xfrm>
          <a:prstGeom prst="rect">
            <a:avLst/>
          </a:prstGeom>
          <a:noFill/>
          <a:ln w="9525">
            <a:solidFill>
              <a:srgbClr val="000000"/>
            </a:solidFill>
            <a:miter lim="800000"/>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D8D758B0-C55D-4F49-A1BE-FA2FA4A826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458788" y="685800"/>
            <a:ext cx="5940425" cy="3429000"/>
          </a:xfrm>
        </p:spPr>
      </p:sp>
      <p:sp>
        <p:nvSpPr>
          <p:cNvPr id="8194" name="备注占位符 2"/>
          <p:cNvSpPr>
            <a:spLocks noGrp="1"/>
          </p:cNvSpPr>
          <p:nvPr>
            <p:ph type="body" idx="1"/>
          </p:nvPr>
        </p:nvSpPr>
        <p:spPr>
          <a:noFill/>
        </p:spPr>
        <p:txBody>
          <a:bodyPr/>
          <a:lstStyle/>
          <a:p>
            <a:endParaRPr kumimoji="0" lang="zh-CN" altLang="en-US" dirty="0">
              <a:ea typeface="宋体" panose="02010600030101010101" pitchFamily="2" charset="-122"/>
            </a:endParaRPr>
          </a:p>
        </p:txBody>
      </p:sp>
      <p:sp>
        <p:nvSpPr>
          <p:cNvPr id="8195" name="灯片编号占位符 3"/>
          <p:cNvSpPr>
            <a:spLocks noGrp="1"/>
          </p:cNvSpPr>
          <p:nvPr>
            <p:ph type="sldNum" sz="quarter" idx="5"/>
          </p:nvPr>
        </p:nvSpPr>
        <p:spPr>
          <a:noFill/>
        </p:spPr>
        <p:txBody>
          <a:bodyPr/>
          <a:lstStyle>
            <a:lvl1pPr>
              <a:defRPr kumimoji="1" sz="20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a:defRPr kumimoji="1" sz="2000">
                <a:solidFill>
                  <a:schemeClr val="tx1"/>
                </a:solidFill>
                <a:latin typeface="宋体" panose="02010600030101010101" pitchFamily="2" charset="-122"/>
                <a:ea typeface="宋体" panose="02010600030101010101" pitchFamily="2" charset="-122"/>
              </a:defRPr>
            </a:lvl2pPr>
            <a:lvl3pPr marL="1143000" indent="-228600">
              <a:defRPr kumimoji="1" sz="2000">
                <a:solidFill>
                  <a:schemeClr val="tx1"/>
                </a:solidFill>
                <a:latin typeface="宋体" panose="02010600030101010101" pitchFamily="2" charset="-122"/>
                <a:ea typeface="宋体" panose="02010600030101010101" pitchFamily="2" charset="-122"/>
              </a:defRPr>
            </a:lvl3pPr>
            <a:lvl4pPr marL="1600200" indent="-228600">
              <a:defRPr kumimoji="1" sz="2000">
                <a:solidFill>
                  <a:schemeClr val="tx1"/>
                </a:solidFill>
                <a:latin typeface="宋体" panose="02010600030101010101" pitchFamily="2" charset="-122"/>
                <a:ea typeface="宋体" panose="02010600030101010101" pitchFamily="2" charset="-122"/>
              </a:defRPr>
            </a:lvl4pPr>
            <a:lvl5pPr marL="2057400" indent="-228600">
              <a:defRPr kumimoji="1" sz="2000">
                <a:solidFill>
                  <a:schemeClr val="tx1"/>
                </a:solidFill>
                <a:latin typeface="宋体" panose="02010600030101010101" pitchFamily="2" charset="-122"/>
                <a:ea typeface="宋体" panose="02010600030101010101" pitchFamily="2" charset="-122"/>
              </a:defRPr>
            </a:lvl5pPr>
            <a:lvl6pPr marL="25146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6pPr>
            <a:lvl7pPr marL="29718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7pPr>
            <a:lvl8pPr marL="34290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8pPr>
            <a:lvl9pPr marL="38862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9pPr>
          </a:lstStyle>
          <a:p>
            <a:fld id="{F7F4AB65-9C9C-7242-8BCD-F2C06BDD9EB1}" type="slidenum">
              <a:rPr kumimoji="0" lang="en-US" altLang="zh-CN" sz="1200">
                <a:latin typeface="Arial" panose="020B0604020202020204" pitchFamily="34" charset="0"/>
              </a:rPr>
            </a:fld>
            <a:endParaRPr kumimoji="0"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 name="Rectangle 37"/>
          <p:cNvSpPr/>
          <p:nvPr/>
        </p:nvSpPr>
        <p:spPr bwMode="auto">
          <a:xfrm>
            <a:off x="513563" y="6248400"/>
            <a:ext cx="3735187" cy="406400"/>
          </a:xfrm>
          <a:prstGeom prst="rect">
            <a:avLst/>
          </a:prstGeom>
          <a:noFill/>
          <a:ln>
            <a:noFill/>
          </a:ln>
        </p:spPr>
        <p:txBody>
          <a:bodyPr lIns="0" tIns="0" rIns="0" bIns="0" anchor="ct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113719" y="2696320"/>
            <a:ext cx="10766284" cy="1898711"/>
          </a:xfrm>
          <a:prstGeom prst="rect">
            <a:avLst/>
          </a:prstGeom>
          <a:solidFill>
            <a:srgbClr val="1D19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 descr="E:\图片资料\图\fap-sr-0345.jpg"/>
          <p:cNvPicPr>
            <a:picLocks noChangeAspect="1" noChangeArrowheads="1"/>
          </p:cNvPicPr>
          <p:nvPr userDrawn="1"/>
        </p:nvPicPr>
        <p:blipFill>
          <a:blip r:embed="rId2" cstate="email"/>
          <a:srcRect/>
          <a:stretch>
            <a:fillRect/>
          </a:stretch>
        </p:blipFill>
        <p:spPr bwMode="auto">
          <a:xfrm flipH="1">
            <a:off x="-5" y="2696320"/>
            <a:ext cx="1169291" cy="1898711"/>
          </a:xfrm>
          <a:prstGeom prst="rect">
            <a:avLst/>
          </a:prstGeom>
          <a:noFill/>
          <a:effectLst>
            <a:outerShdw blurRad="50800" dist="38100" dir="2700000" algn="tl" rotWithShape="0">
              <a:prstClr val="black">
                <a:alpha val="40000"/>
              </a:prstClr>
            </a:outerShdw>
          </a:effectLst>
        </p:spPr>
      </p:pic>
      <p:sp>
        <p:nvSpPr>
          <p:cNvPr id="2" name="标题 1"/>
          <p:cNvSpPr>
            <a:spLocks noGrp="1"/>
          </p:cNvSpPr>
          <p:nvPr>
            <p:ph type="ctrTitle"/>
          </p:nvPr>
        </p:nvSpPr>
        <p:spPr>
          <a:xfrm>
            <a:off x="2071166" y="2399608"/>
            <a:ext cx="9256017" cy="1143352"/>
          </a:xfrm>
          <a:prstGeom prst="rect">
            <a:avLst/>
          </a:prstGeom>
        </p:spPr>
        <p:txBody>
          <a:bodyPr lIns="36000" rIns="36000">
            <a:normAutofit/>
          </a:bodyPr>
          <a:lstStyle>
            <a:lvl1pPr algn="r">
              <a:defRPr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181728" y="3695755"/>
            <a:ext cx="5145455" cy="505054"/>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anose="05000000000000000000" pitchFamily="2" charset="2"/>
              <a:buNone/>
              <a:defRPr lang="zh-CN" altLang="en-US" sz="2000" kern="1200" dirty="0">
                <a:solidFill>
                  <a:schemeClr val="bg1"/>
                </a:solidFill>
                <a:latin typeface="黑体" panose="02010609060101010101" pitchFamily="2" charset="-122"/>
                <a:ea typeface="微软雅黑" panose="020B050302020402020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TextBox 19"/>
          <p:cNvSpPr txBox="1"/>
          <p:nvPr/>
        </p:nvSpPr>
        <p:spPr>
          <a:xfrm>
            <a:off x="8688513" y="4314439"/>
            <a:ext cx="2638670" cy="287020"/>
          </a:xfrm>
          <a:prstGeom prst="rect">
            <a:avLst/>
          </a:prstGeom>
          <a:noFill/>
        </p:spPr>
        <p:txBody>
          <a:bodyPr wrap="square" rtlCol="0">
            <a:spAutoFit/>
          </a:bodyPr>
          <a:lstStyle/>
          <a:p>
            <a:pPr algn="r"/>
            <a:r>
              <a:rPr lang="en-US" altLang="zh-CN" sz="1200" dirty="0">
                <a:solidFill>
                  <a:schemeClr val="bg1"/>
                </a:solidFill>
                <a:latin typeface="微软雅黑" panose="020B0503020204020204" charset="-122"/>
                <a:ea typeface="微软雅黑" panose="020B0503020204020204" charset="-122"/>
                <a:cs typeface="Arial" panose="020B0604020202020204" pitchFamily="34" charset="0"/>
              </a:rPr>
              <a:t>www.richeninfo.com</a:t>
            </a:r>
            <a:endParaRPr lang="zh-CN" altLang="en-US" sz="12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816721" y="365124"/>
            <a:ext cx="10246138" cy="1325564"/>
          </a:xfrm>
          <a:prstGeom prst="rect">
            <a:avLst/>
          </a:prstGeom>
        </p:spPr>
        <p:txBody>
          <a:bodyPr anchor="t">
            <a:normAutofit/>
          </a:bodyPr>
          <a:lstStyle/>
          <a:p>
            <a:r>
              <a:t>标题文本</a:t>
            </a:r>
          </a:p>
        </p:txBody>
      </p:sp>
      <p:sp>
        <p:nvSpPr>
          <p:cNvPr id="26" name="Shape 26"/>
          <p:cNvSpPr>
            <a:spLocks noGrp="1"/>
          </p:cNvSpPr>
          <p:nvPr>
            <p:ph type="sldNum" sz="quarter" idx="2"/>
          </p:nvPr>
        </p:nvSpPr>
        <p:spPr>
          <a:xfrm>
            <a:off x="10762392" y="6385348"/>
            <a:ext cx="300469" cy="308188"/>
          </a:xfrm>
          <a:prstGeom prst="rect">
            <a:avLst/>
          </a:prstGeom>
        </p:spPr>
        <p:txBody>
          <a:bodyPr/>
          <a:lstStyle>
            <a:lvl1pPr defTabSz="914400"/>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4" name="Picture 2" descr="ZTE-PPT-16x9-03"/>
          <p:cNvPicPr>
            <a:picLocks noChangeAspect="1" noChangeArrowheads="1"/>
          </p:cNvPicPr>
          <p:nvPr userDrawn="1"/>
        </p:nvPicPr>
        <p:blipFill>
          <a:blip r:embed="rId2" cstate="print"/>
          <a:srcRect/>
          <a:stretch>
            <a:fillRect/>
          </a:stretch>
        </p:blipFill>
        <p:spPr bwMode="auto">
          <a:xfrm>
            <a:off x="0" y="1708151"/>
            <a:ext cx="11879580" cy="5143500"/>
          </a:xfrm>
          <a:prstGeom prst="rect">
            <a:avLst/>
          </a:prstGeom>
          <a:noFill/>
          <a:ln w="9525">
            <a:noFill/>
            <a:miter lim="800000"/>
            <a:headEnd/>
            <a:tailEnd/>
          </a:ln>
        </p:spPr>
      </p:pic>
      <p:sp>
        <p:nvSpPr>
          <p:cNvPr id="5" name="Rectangle 8"/>
          <p:cNvSpPr>
            <a:spLocks noChangeArrowheads="1"/>
          </p:cNvSpPr>
          <p:nvPr/>
        </p:nvSpPr>
        <p:spPr bwMode="auto">
          <a:xfrm>
            <a:off x="11999201" y="3465422"/>
            <a:ext cx="1767501" cy="1616710"/>
          </a:xfrm>
          <a:prstGeom prst="rect">
            <a:avLst/>
          </a:prstGeom>
          <a:noFill/>
          <a:ln w="9525">
            <a:noFill/>
            <a:miter lim="800000"/>
          </a:ln>
        </p:spPr>
        <p:txBody>
          <a:bodyPr lIns="121396" tIns="60703" rIns="121396" bIns="60703" anchor="b" anchorCtr="1">
            <a:spAutoFit/>
          </a:bodyPr>
          <a:lstStyle/>
          <a:p>
            <a:pPr defTabSz="934720">
              <a:defRPr/>
            </a:pPr>
            <a:r>
              <a:rPr lang="en-US" sz="1170" noProof="1">
                <a:solidFill>
                  <a:prstClr val="white"/>
                </a:solidFill>
                <a:latin typeface="Heiti SC Light"/>
                <a:ea typeface="Heiti SC Light"/>
                <a:cs typeface="Heiti SC Light"/>
              </a:rPr>
              <a:t>T</a:t>
            </a:r>
            <a:r>
              <a:rPr lang="en-US" altLang="zh-CN" sz="1170" noProof="1">
                <a:solidFill>
                  <a:prstClr val="white"/>
                </a:solidFill>
                <a:latin typeface="Heiti SC Light"/>
                <a:ea typeface="Heiti SC Light"/>
                <a:cs typeface="Heiti SC Light"/>
              </a:rPr>
              <a:t>itle:</a:t>
            </a:r>
            <a:endParaRPr lang="en-US" altLang="ja-JP" sz="1170" noProof="1">
              <a:solidFill>
                <a:prstClr val="white"/>
              </a:solidFill>
              <a:latin typeface="Heiti SC Light"/>
              <a:ea typeface="Heiti SC Light"/>
              <a:cs typeface="Heiti SC Light"/>
            </a:endParaRPr>
          </a:p>
          <a:p>
            <a:pPr defTabSz="934720">
              <a:defRPr/>
            </a:pPr>
            <a:r>
              <a:rPr lang="en-US" altLang="zh-CN" sz="1040" noProof="1">
                <a:solidFill>
                  <a:prstClr val="white"/>
                </a:solidFill>
                <a:latin typeface="Heiti SC Light"/>
                <a:ea typeface="Heiti SC Light"/>
                <a:cs typeface="Heiti SC Light"/>
              </a:rPr>
              <a:t>Type</a:t>
            </a:r>
            <a:r>
              <a:rPr lang="en-US" altLang="ja-JP" sz="1040" noProof="1">
                <a:solidFill>
                  <a:prstClr val="white"/>
                </a:solidFill>
                <a:latin typeface="Heiti SC Light"/>
                <a:ea typeface="Heiti SC Light"/>
                <a:cs typeface="Heiti SC Light"/>
              </a:rPr>
              <a:t>: </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24-</a:t>
            </a:r>
            <a:r>
              <a:rPr lang="en-US" altLang="zh-CN" sz="1040" noProof="1">
                <a:solidFill>
                  <a:prstClr val="white"/>
                </a:solidFill>
                <a:latin typeface="Heiti SC Light"/>
                <a:ea typeface="Heiti SC Light"/>
                <a:cs typeface="Heiti SC Light"/>
              </a:rPr>
              <a:t>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a:t>
            </a:r>
            <a:r>
              <a:rPr lang="en-US" altLang="zh-CN" sz="1040" noProof="1">
                <a:solidFill>
                  <a:prstClr val="white"/>
                </a:solidFill>
                <a:latin typeface="Heiti SC Light"/>
                <a:ea typeface="Heiti SC Light"/>
                <a:cs typeface="Heiti SC Light"/>
              </a:rPr>
              <a:t>olor</a:t>
            </a: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he ZTE blue</a:t>
            </a:r>
            <a:r>
              <a:rPr lang="en-US" altLang="ja-JP" sz="1040" noProof="1">
                <a:solidFill>
                  <a:prstClr val="white"/>
                </a:solidFill>
                <a:latin typeface="Heiti SC Light"/>
                <a:ea typeface="Heiti SC Light"/>
                <a:cs typeface="Heiti SC Light"/>
              </a:rPr>
              <a:t> </a:t>
            </a:r>
            <a:endParaRPr lang="en-US" altLang="ja-JP" sz="1040" noProof="1">
              <a:solidFill>
                <a:prstClr val="white"/>
              </a:solidFill>
              <a:latin typeface="Heiti SC Light"/>
              <a:ea typeface="Heiti SC Light"/>
              <a:cs typeface="Heiti SC Light"/>
            </a:endParaRPr>
          </a:p>
          <a:p>
            <a:pPr defTabSz="934720">
              <a:defRPr/>
            </a:pPr>
            <a:endParaRPr lang="en-US" altLang="zh-CN" sz="1170" noProof="1">
              <a:solidFill>
                <a:prstClr val="white"/>
              </a:solidFill>
              <a:latin typeface="Heiti SC Light"/>
              <a:ea typeface="Heiti SC Light"/>
              <a:cs typeface="Heiti SC Light"/>
            </a:endParaRPr>
          </a:p>
          <a:p>
            <a:pPr defTabSz="934720">
              <a:defRPr/>
            </a:pPr>
            <a:r>
              <a:rPr lang="en-US" altLang="zh-CN" sz="1170" noProof="1">
                <a:solidFill>
                  <a:prstClr val="white"/>
                </a:solidFill>
                <a:latin typeface="Heiti SC Light"/>
                <a:ea typeface="Heiti SC Light"/>
                <a:cs typeface="Heiti SC Light"/>
              </a:rPr>
              <a:t>Subtitle:</a:t>
            </a:r>
            <a:endParaRPr lang="en-US" altLang="ja-JP" sz="117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ype</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18pt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Color: The </a:t>
            </a:r>
            <a:r>
              <a:rPr lang="en-US" altLang="zh-CN" sz="1040" noProof="1">
                <a:solidFill>
                  <a:prstClr val="white"/>
                </a:solidFill>
                <a:latin typeface="Heiti SC Light"/>
                <a:ea typeface="Heiti SC Light"/>
                <a:cs typeface="Heiti SC Light"/>
              </a:rPr>
              <a:t>ZTE green</a:t>
            </a:r>
            <a:endParaRPr lang="en-US" altLang="ja-JP" sz="1040" noProof="1">
              <a:solidFill>
                <a:prstClr val="white"/>
              </a:solidFill>
              <a:latin typeface="Heiti SC Light"/>
              <a:ea typeface="Heiti SC Light"/>
              <a:cs typeface="Heiti SC Light"/>
            </a:endParaRPr>
          </a:p>
        </p:txBody>
      </p:sp>
      <p:grpSp>
        <p:nvGrpSpPr>
          <p:cNvPr id="6" name="组 5"/>
          <p:cNvGrpSpPr/>
          <p:nvPr/>
        </p:nvGrpSpPr>
        <p:grpSpPr bwMode="auto">
          <a:xfrm>
            <a:off x="12166261" y="5135035"/>
            <a:ext cx="1808748" cy="1318684"/>
            <a:chOff x="9286278" y="1725515"/>
            <a:chExt cx="1392554" cy="989008"/>
          </a:xfrm>
        </p:grpSpPr>
        <p:grpSp>
          <p:nvGrpSpPr>
            <p:cNvPr id="7" name="组 6"/>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6" name="文本框 19"/>
              <p:cNvSpPr txBox="1">
                <a:spLocks noChangeArrowheads="1"/>
              </p:cNvSpPr>
              <p:nvPr/>
            </p:nvSpPr>
            <p:spPr bwMode="auto">
              <a:xfrm>
                <a:off x="9503815" y="1757265"/>
                <a:ext cx="717713"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G143, B212</a:t>
                </a:r>
                <a:endParaRPr kumimoji="1" lang="zh-CN" altLang="en-US" sz="910" i="1">
                  <a:solidFill>
                    <a:prstClr val="white"/>
                  </a:solidFill>
                  <a:latin typeface="Times" pitchFamily="18" charset="0"/>
                  <a:cs typeface="Times" pitchFamily="18" charset="0"/>
                </a:endParaRPr>
              </a:p>
            </p:txBody>
          </p:sp>
        </p:grpSp>
        <p:grpSp>
          <p:nvGrpSpPr>
            <p:cNvPr id="8" name="组 9"/>
            <p:cNvGrpSpPr/>
            <p:nvPr/>
          </p:nvGrpSpPr>
          <p:grpSpPr bwMode="auto">
            <a:xfrm>
              <a:off x="9286278" y="2098576"/>
              <a:ext cx="1198835" cy="255586"/>
              <a:chOff x="9286278" y="2098576"/>
              <a:chExt cx="1198835" cy="255586"/>
            </a:xfrm>
          </p:grpSpPr>
          <p:sp>
            <p:nvSpPr>
              <p:cNvPr id="12" name="矩形 14"/>
              <p:cNvSpPr/>
              <p:nvPr/>
            </p:nvSpPr>
            <p:spPr>
              <a:xfrm>
                <a:off x="9286278" y="2098576"/>
                <a:ext cx="254058" cy="25558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3" name="文本框 15"/>
              <p:cNvSpPr txBox="1">
                <a:spLocks noChangeArrowheads="1"/>
              </p:cNvSpPr>
              <p:nvPr/>
            </p:nvSpPr>
            <p:spPr bwMode="auto">
              <a:xfrm>
                <a:off x="9503815" y="2130326"/>
                <a:ext cx="981298"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R140,G198, B62</a:t>
                </a:r>
                <a:endParaRPr kumimoji="1" lang="zh-CN" altLang="en-US" sz="910" i="1">
                  <a:solidFill>
                    <a:prstClr val="white"/>
                  </a:solidFill>
                  <a:latin typeface="Times" pitchFamily="18" charset="0"/>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1" name="文本框 12"/>
            <p:cNvSpPr txBox="1">
              <a:spLocks noChangeArrowheads="1"/>
            </p:cNvSpPr>
            <p:nvPr/>
          </p:nvSpPr>
          <p:spPr bwMode="auto">
            <a:xfrm>
              <a:off x="9503815" y="2492274"/>
              <a:ext cx="1175017"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R90,G203, B245</a:t>
              </a:r>
              <a:endParaRPr kumimoji="1" lang="zh-CN" altLang="en-US" sz="910" i="1">
                <a:solidFill>
                  <a:prstClr val="white"/>
                </a:solidFill>
                <a:latin typeface="Times" pitchFamily="18" charset="0"/>
                <a:cs typeface="Times" pitchFamily="18" charset="0"/>
              </a:endParaRPr>
            </a:p>
          </p:txBody>
        </p:sp>
      </p:grpSp>
      <p:sp>
        <p:nvSpPr>
          <p:cNvPr id="17" name="TextBox 16"/>
          <p:cNvSpPr txBox="1">
            <a:spLocks noChangeArrowheads="1"/>
          </p:cNvSpPr>
          <p:nvPr/>
        </p:nvSpPr>
        <p:spPr bwMode="auto">
          <a:xfrm>
            <a:off x="5549992" y="6606120"/>
            <a:ext cx="2846149" cy="169333"/>
          </a:xfrm>
          <a:prstGeom prst="rect">
            <a:avLst/>
          </a:prstGeom>
          <a:noFill/>
          <a:ln w="9525">
            <a:noFill/>
            <a:miter lim="800000"/>
          </a:ln>
        </p:spPr>
        <p:txBody>
          <a:bodyPr lIns="0" tIns="0" rIns="0" bIns="0"/>
          <a:lstStyle/>
          <a:p>
            <a:pPr>
              <a:defRPr/>
            </a:pPr>
            <a:r>
              <a:rPr kumimoji="1" lang="en-US" sz="780">
                <a:solidFill>
                  <a:srgbClr val="7F7F7F"/>
                </a:solidFill>
                <a:latin typeface="Arial" panose="020B0604020202020204" pitchFamily="34" charset="0"/>
                <a:cs typeface="Arial" panose="020B0604020202020204" pitchFamily="34" charset="0"/>
              </a:rPr>
              <a:t>© ZTE Corporation. All rights reserved</a:t>
            </a:r>
            <a:endParaRPr kumimoji="1" lang="en-US" sz="780">
              <a:solidFill>
                <a:srgbClr val="7F7F7F"/>
              </a:solidFill>
              <a:latin typeface="Arial" panose="020B0604020202020204" pitchFamily="34" charset="0"/>
              <a:cs typeface="Arial" panose="020B0604020202020204" pitchFamily="34" charset="0"/>
            </a:endParaRPr>
          </a:p>
        </p:txBody>
      </p:sp>
      <p:sp>
        <p:nvSpPr>
          <p:cNvPr id="18" name="Slide Number Placeholder 5"/>
          <p:cNvSpPr>
            <a:spLocks noGrp="1"/>
          </p:cNvSpPr>
          <p:nvPr/>
        </p:nvSpPr>
        <p:spPr bwMode="auto">
          <a:xfrm>
            <a:off x="309364" y="6540500"/>
            <a:ext cx="544481" cy="366184"/>
          </a:xfrm>
          <a:prstGeom prst="rect">
            <a:avLst/>
          </a:prstGeom>
          <a:noFill/>
          <a:ln w="9525">
            <a:noFill/>
            <a:miter lim="800000"/>
          </a:ln>
        </p:spPr>
        <p:txBody>
          <a:bodyPr anchor="ctr"/>
          <a:lstStyle/>
          <a:p>
            <a:pPr>
              <a:defRPr/>
            </a:pPr>
            <a:fld id="{38F179A1-AA35-4530-9F5A-60363942DAEE}" type="slidenum">
              <a:rPr lang="en-US" sz="1040">
                <a:solidFill>
                  <a:srgbClr val="404040"/>
                </a:solidFill>
                <a:latin typeface="微软雅黑" panose="020B0503020204020204" charset="-122"/>
                <a:ea typeface="微软雅黑" panose="020B0503020204020204" charset="-122"/>
                <a:cs typeface="Arial" panose="020B0604020202020204" pitchFamily="34" charset="0"/>
              </a:rPr>
            </a:fld>
            <a:endParaRPr lang="en-US" sz="1040">
              <a:solidFill>
                <a:srgbClr val="404040"/>
              </a:solidFill>
              <a:latin typeface="微软雅黑" panose="020B0503020204020204" charset="-122"/>
              <a:ea typeface="微软雅黑" panose="020B0503020204020204" charset="-122"/>
              <a:cs typeface="Arial" panose="020B0604020202020204" pitchFamily="34" charset="0"/>
            </a:endParaRPr>
          </a:p>
        </p:txBody>
      </p:sp>
      <p:sp>
        <p:nvSpPr>
          <p:cNvPr id="9" name="文本占位符 2"/>
          <p:cNvSpPr>
            <a:spLocks noGrp="1"/>
          </p:cNvSpPr>
          <p:nvPr>
            <p:ph idx="1"/>
          </p:nvPr>
        </p:nvSpPr>
        <p:spPr>
          <a:xfrm>
            <a:off x="436698" y="1514284"/>
            <a:ext cx="11060796" cy="4841712"/>
          </a:xfrm>
          <a:prstGeom prst="rect">
            <a:avLst/>
          </a:prstGeom>
        </p:spPr>
        <p:txBody>
          <a:bodyPr rtlCol="0">
            <a:noAutofit/>
          </a:bodyPr>
          <a:lstStyle>
            <a:lvl1pPr>
              <a:lnSpc>
                <a:spcPct val="130000"/>
              </a:lnSpc>
              <a:defRPr kumimoji="1" lang="zh-CN" altLang="en-US" sz="2340" dirty="0" smtClean="0">
                <a:solidFill>
                  <a:schemeClr val="tx1">
                    <a:lumMod val="75000"/>
                    <a:lumOff val="25000"/>
                  </a:schemeClr>
                </a:solidFill>
              </a:defRPr>
            </a:lvl1pPr>
            <a:lvl2pPr>
              <a:lnSpc>
                <a:spcPct val="130000"/>
              </a:lnSpc>
              <a:defRPr kumimoji="1" lang="zh-CN" altLang="en-US" sz="1820"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endParaRPr lang="zh-CN" altLang="en-US"/>
          </a:p>
          <a:p>
            <a:pPr lvl="1"/>
            <a:r>
              <a:rPr lang="zh-CN" altLang="en-US"/>
              <a:t>第二级</a:t>
            </a:r>
            <a:endParaRPr lang="zh-CN" altLang="en-US"/>
          </a:p>
        </p:txBody>
      </p:sp>
      <p:sp>
        <p:nvSpPr>
          <p:cNvPr id="14" name="标题 13"/>
          <p:cNvSpPr>
            <a:spLocks noGrp="1"/>
          </p:cNvSpPr>
          <p:nvPr>
            <p:ph type="title"/>
          </p:nvPr>
        </p:nvSpPr>
        <p:spPr>
          <a:xfrm>
            <a:off x="436698" y="420731"/>
            <a:ext cx="11060796" cy="964969"/>
          </a:xfrm>
        </p:spPr>
        <p:txBody>
          <a:bodyPr rtlCol="0">
            <a:noAutofit/>
          </a:bodyPr>
          <a:lstStyle>
            <a:lvl1pPr>
              <a:defRPr lang="zh-CN" altLang="en-US" b="1" dirty="0">
                <a:solidFill>
                  <a:srgbClr val="008FD4"/>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a:stretch>
            <a:fillRect/>
          </a:stretch>
        </p:blipFill>
        <p:spPr>
          <a:xfrm>
            <a:off x="0" y="0"/>
            <a:ext cx="11879580" cy="6858000"/>
          </a:xfrm>
          <a:prstGeom prst="rect">
            <a:avLst/>
          </a:prstGeom>
          <a:noFill/>
          <a:ln w="9525">
            <a:noFill/>
          </a:ln>
        </p:spPr>
      </p:pic>
      <p:sp>
        <p:nvSpPr>
          <p:cNvPr id="3" name="제목 개체 틀 1"/>
          <p:cNvSpPr>
            <a:spLocks noGrp="1"/>
          </p:cNvSpPr>
          <p:nvPr>
            <p:ph type="title" hasCustomPrompt="1"/>
          </p:nvPr>
        </p:nvSpPr>
        <p:spPr>
          <a:xfrm>
            <a:off x="420317" y="130622"/>
            <a:ext cx="10691622"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endParaRPr lang="ko-KR" altLang="en-US" dirty="0"/>
          </a:p>
        </p:txBody>
      </p:sp>
      <p:sp>
        <p:nvSpPr>
          <p:cNvPr id="2" name="日期占位符 1"/>
          <p:cNvSpPr>
            <a:spLocks noGrp="1"/>
          </p:cNvSpPr>
          <p:nvPr>
            <p:ph type="dt" sz="half" idx="10"/>
          </p:nvPr>
        </p:nvSpPr>
        <p:spPr>
          <a:xfrm>
            <a:off x="593979" y="6356350"/>
            <a:ext cx="2771902" cy="365125"/>
          </a:xfr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58856" y="6356350"/>
            <a:ext cx="3761867" cy="365125"/>
          </a:xfrm>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513699" y="6356350"/>
            <a:ext cx="2771902" cy="365125"/>
          </a:xfrm>
        </p:spPr>
        <p:txBody>
          <a:bodyPr/>
          <a:lstStyle/>
          <a:p>
            <a:pPr lvl="0"/>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25913" y="-1"/>
            <a:ext cx="7553350"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9255" cy="6858000"/>
          </a:xfrm>
          <a:prstGeom prst="rect">
            <a:avLst/>
          </a:prstGeom>
          <a:noFill/>
          <a:ln>
            <a:noFill/>
          </a:ln>
        </p:spPr>
      </p:pic>
      <p:sp>
        <p:nvSpPr>
          <p:cNvPr id="3" name="TextBox 7"/>
          <p:cNvSpPr txBox="1"/>
          <p:nvPr userDrawn="1"/>
        </p:nvSpPr>
        <p:spPr>
          <a:xfrm>
            <a:off x="11365658" y="6608763"/>
            <a:ext cx="513597" cy="270510"/>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F6A66141-F3C4-124C-891D-929F4A6A9879}"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sp>
        <p:nvSpPr>
          <p:cNvPr id="4" name="TextBox 2"/>
          <p:cNvSpPr txBox="1">
            <a:spLocks noChangeArrowheads="1"/>
          </p:cNvSpPr>
          <p:nvPr userDrawn="1"/>
        </p:nvSpPr>
        <p:spPr bwMode="auto">
          <a:xfrm>
            <a:off x="11367210" y="6608769"/>
            <a:ext cx="513596" cy="2705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368D0C7-8D94-4664-B57A-A0FFFCA61B8C}"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grpSp>
        <p:nvGrpSpPr>
          <p:cNvPr id="5" name="组合 4"/>
          <p:cNvGrpSpPr/>
          <p:nvPr userDrawn="1"/>
        </p:nvGrpSpPr>
        <p:grpSpPr>
          <a:xfrm>
            <a:off x="-1076604" y="-192608"/>
            <a:ext cx="12957405" cy="7056784"/>
            <a:chOff x="-1104800" y="-218380"/>
            <a:chExt cx="13296804" cy="7056784"/>
          </a:xfrm>
        </p:grpSpPr>
        <p:pic>
          <p:nvPicPr>
            <p:cNvPr id="6" name="图片 5" descr="ppt模板-02.jpg"/>
            <p:cNvPicPr>
              <a:picLocks noChangeAspect="1"/>
            </p:cNvPicPr>
            <p:nvPr userDrawn="1"/>
          </p:nvPicPr>
          <p:blipFill rotWithShape="1">
            <a:blip r:embed="rId2" cstate="print"/>
            <a:srcRect l="85540"/>
            <a:stretch>
              <a:fillRect/>
            </a:stretch>
          </p:blipFill>
          <p:spPr bwMode="auto">
            <a:xfrm>
              <a:off x="10776519" y="-44624"/>
              <a:ext cx="1415485" cy="6858000"/>
            </a:xfrm>
            <a:prstGeom prst="rect">
              <a:avLst/>
            </a:prstGeom>
            <a:noFill/>
            <a:ln w="9525">
              <a:noFill/>
              <a:miter lim="800000"/>
              <a:headEnd/>
              <a:tailEnd/>
            </a:ln>
          </p:spPr>
        </p:pic>
        <p:pic>
          <p:nvPicPr>
            <p:cNvPr id="7" name="图片 6" descr="ppt模板-02.jpg"/>
            <p:cNvPicPr>
              <a:picLocks noChangeAspect="1"/>
            </p:cNvPicPr>
            <p:nvPr userDrawn="1"/>
          </p:nvPicPr>
          <p:blipFill rotWithShape="1">
            <a:blip r:embed="rId2" cstate="print"/>
            <a:srcRect l="-8092" t="-2573" r="16141" b="-326"/>
            <a:stretch>
              <a:fillRect/>
            </a:stretch>
          </p:blipFill>
          <p:spPr bwMode="auto">
            <a:xfrm>
              <a:off x="-1104800" y="-218380"/>
              <a:ext cx="11881318" cy="7056784"/>
            </a:xfrm>
            <a:prstGeom prst="rect">
              <a:avLst/>
            </a:prstGeom>
            <a:noFill/>
            <a:ln w="9525">
              <a:noFill/>
              <a:miter lim="800000"/>
              <a:headEnd/>
              <a:tailEnd/>
            </a:ln>
          </p:spPr>
        </p:pic>
      </p:grpSp>
      <p:sp>
        <p:nvSpPr>
          <p:cNvPr id="11" name="文本占位符 10"/>
          <p:cNvSpPr>
            <a:spLocks noGrp="1"/>
          </p:cNvSpPr>
          <p:nvPr>
            <p:ph type="body" sz="quarter" idx="10" hasCustomPrompt="1"/>
          </p:nvPr>
        </p:nvSpPr>
        <p:spPr>
          <a:xfrm>
            <a:off x="11365658" y="6381750"/>
            <a:ext cx="327960" cy="360363"/>
          </a:xfrm>
          <a:prstGeom prst="rect">
            <a:avLst/>
          </a:prstGeom>
        </p:spPr>
        <p:txBody>
          <a:bodyPr/>
          <a:lstStyle>
            <a:lvl1pPr marL="0" indent="0">
              <a:buNone/>
              <a:defRPr sz="1170" b="1">
                <a:solidFill>
                  <a:srgbClr val="89B92A"/>
                </a:solidFill>
                <a:latin typeface="微软雅黑" panose="020B0503020204020204" charset="-122"/>
                <a:ea typeface="微软雅黑" panose="020B0503020204020204" charset="-122"/>
              </a:defRPr>
            </a:lvl1pPr>
          </a:lstStyle>
          <a:p>
            <a:pPr lvl="0"/>
            <a:fld id="{DF007C23-9479-497D-9A29-4CF50C8477BD}"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38100"/>
            <a:ext cx="11887835" cy="688530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5875"/>
            <a:ext cx="11873230" cy="68611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175" y="-8890"/>
            <a:ext cx="11896725" cy="68567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 小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47320"/>
            <a:ext cx="11868785" cy="6655435"/>
          </a:xfrm>
          <a:prstGeom prst="rect">
            <a:avLst/>
          </a:prstGeom>
        </p:spPr>
      </p:pic>
      <p:grpSp>
        <p:nvGrpSpPr>
          <p:cNvPr id="25" name="组合 24"/>
          <p:cNvGrpSpPr/>
          <p:nvPr userDrawn="1"/>
        </p:nvGrpSpPr>
        <p:grpSpPr>
          <a:xfrm>
            <a:off x="2967038" y="2114868"/>
            <a:ext cx="5257800" cy="2643187"/>
            <a:chOff x="2633" y="1913"/>
            <a:chExt cx="8280" cy="4162"/>
          </a:xfrm>
        </p:grpSpPr>
        <p:grpSp>
          <p:nvGrpSpPr>
            <p:cNvPr id="14" name="组合 30"/>
            <p:cNvGrpSpPr/>
            <p:nvPr/>
          </p:nvGrpSpPr>
          <p:grpSpPr>
            <a:xfrm>
              <a:off x="2633" y="1913"/>
              <a:ext cx="8100" cy="3937"/>
              <a:chOff x="28575" y="0"/>
              <a:chExt cx="5143536" cy="2500330"/>
            </a:xfrm>
          </p:grpSpPr>
          <p:pic>
            <p:nvPicPr>
              <p:cNvPr id="15" name="图片 5" descr="未标题-1.png"/>
              <p:cNvPicPr>
                <a:picLocks noChangeAspect="1"/>
              </p:cNvPicPr>
              <p:nvPr/>
            </p:nvPicPr>
            <p:blipFill>
              <a:blip r:embed="rId3"/>
              <a:stretch>
                <a:fillRect/>
              </a:stretch>
            </p:blipFill>
            <p:spPr>
              <a:xfrm>
                <a:off x="571504" y="642942"/>
                <a:ext cx="214314" cy="209578"/>
              </a:xfrm>
              <a:prstGeom prst="rect">
                <a:avLst/>
              </a:prstGeom>
              <a:noFill/>
              <a:ln w="9525">
                <a:noFill/>
              </a:ln>
            </p:spPr>
          </p:pic>
          <p:pic>
            <p:nvPicPr>
              <p:cNvPr id="16" name="图片 7" descr="未标题-1.png"/>
              <p:cNvPicPr>
                <a:picLocks noChangeAspect="1"/>
              </p:cNvPicPr>
              <p:nvPr/>
            </p:nvPicPr>
            <p:blipFill>
              <a:blip r:embed="rId4"/>
              <a:stretch>
                <a:fillRect/>
              </a:stretch>
            </p:blipFill>
            <p:spPr>
              <a:xfrm>
                <a:off x="4214842" y="71438"/>
                <a:ext cx="367710" cy="359584"/>
              </a:xfrm>
              <a:prstGeom prst="rect">
                <a:avLst/>
              </a:prstGeom>
              <a:noFill/>
              <a:ln w="9525">
                <a:noFill/>
              </a:ln>
            </p:spPr>
          </p:pic>
          <p:pic>
            <p:nvPicPr>
              <p:cNvPr id="17" name="图片 8" descr="未标题-1.png"/>
              <p:cNvPicPr>
                <a:picLocks noChangeAspect="1"/>
              </p:cNvPicPr>
              <p:nvPr/>
            </p:nvPicPr>
            <p:blipFill>
              <a:blip r:embed="rId5"/>
              <a:stretch>
                <a:fillRect/>
              </a:stretch>
            </p:blipFill>
            <p:spPr>
              <a:xfrm>
                <a:off x="2977124" y="1997870"/>
                <a:ext cx="513814" cy="502460"/>
              </a:xfrm>
              <a:prstGeom prst="rect">
                <a:avLst/>
              </a:prstGeom>
              <a:noFill/>
              <a:ln w="9525">
                <a:noFill/>
              </a:ln>
            </p:spPr>
          </p:pic>
          <p:cxnSp>
            <p:nvCxnSpPr>
              <p:cNvPr id="18" name="直接连接符 10"/>
              <p:cNvCxnSpPr/>
              <p:nvPr/>
            </p:nvCxnSpPr>
            <p:spPr>
              <a:xfrm flipV="1">
                <a:off x="785817" y="250827"/>
                <a:ext cx="3429024" cy="496891"/>
              </a:xfrm>
              <a:prstGeom prst="line">
                <a:avLst/>
              </a:prstGeom>
              <a:ln w="6350" cap="flat" cmpd="sng">
                <a:solidFill>
                  <a:schemeClr val="tx1"/>
                </a:solidFill>
                <a:prstDash val="solid"/>
                <a:headEnd type="none" w="med" len="med"/>
                <a:tailEnd type="none" w="med" len="med"/>
              </a:ln>
            </p:spPr>
          </p:cxnSp>
          <p:cxnSp>
            <p:nvCxnSpPr>
              <p:cNvPr id="19" name="直接连接符 15"/>
              <p:cNvCxnSpPr/>
              <p:nvPr/>
            </p:nvCxnSpPr>
            <p:spPr>
              <a:xfrm rot="5400000">
                <a:off x="2821799" y="746923"/>
                <a:ext cx="2000264" cy="1071569"/>
              </a:xfrm>
              <a:prstGeom prst="line">
                <a:avLst/>
              </a:prstGeom>
              <a:ln w="6350" cap="flat" cmpd="sng">
                <a:solidFill>
                  <a:schemeClr val="tx1"/>
                </a:solidFill>
                <a:prstDash val="solid"/>
                <a:headEnd type="none" w="med" len="med"/>
                <a:tailEnd type="none" w="med" len="med"/>
              </a:ln>
            </p:spPr>
          </p:cxnSp>
          <p:cxnSp>
            <p:nvCxnSpPr>
              <p:cNvPr id="20" name="直接连接符 18"/>
              <p:cNvCxnSpPr/>
              <p:nvPr/>
            </p:nvCxnSpPr>
            <p:spPr>
              <a:xfrm>
                <a:off x="714380" y="785818"/>
                <a:ext cx="2428892" cy="1428760"/>
              </a:xfrm>
              <a:prstGeom prst="line">
                <a:avLst/>
              </a:prstGeom>
              <a:ln w="6350" cap="flat" cmpd="sng">
                <a:solidFill>
                  <a:schemeClr val="tx1"/>
                </a:solidFill>
                <a:prstDash val="solid"/>
                <a:headEnd type="none" w="med" len="med"/>
                <a:tailEnd type="none" w="med" len="med"/>
              </a:ln>
            </p:spPr>
          </p:cxnSp>
          <p:pic>
            <p:nvPicPr>
              <p:cNvPr id="21" name="图片 24" descr="12454.png"/>
              <p:cNvPicPr>
                <a:picLocks noChangeAspect="1"/>
              </p:cNvPicPr>
              <p:nvPr/>
            </p:nvPicPr>
            <p:blipFill>
              <a:blip r:embed="rId6"/>
              <a:stretch>
                <a:fillRect/>
              </a:stretch>
            </p:blipFill>
            <p:spPr>
              <a:xfrm>
                <a:off x="4143404" y="0"/>
                <a:ext cx="468244" cy="468244"/>
              </a:xfrm>
              <a:prstGeom prst="rect">
                <a:avLst/>
              </a:prstGeom>
              <a:noFill/>
              <a:ln w="9525">
                <a:noFill/>
              </a:ln>
            </p:spPr>
          </p:pic>
          <p:sp>
            <p:nvSpPr>
              <p:cNvPr id="22" name="文本框 10"/>
              <p:cNvSpPr txBox="1"/>
              <p:nvPr/>
            </p:nvSpPr>
            <p:spPr>
              <a:xfrm>
                <a:off x="28575" y="1336368"/>
                <a:ext cx="5143536" cy="73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50000"/>
                  </a:lnSpc>
                  <a:spcBef>
                    <a:spcPct val="0"/>
                  </a:spcBef>
                  <a:buNone/>
                </a:pPr>
                <a:r>
                  <a:rPr lang="en-US" altLang="zh-CN" sz="1000" dirty="0">
                    <a:latin typeface="微软雅黑" panose="020B0503020204020204" charset="-122"/>
                    <a:ea typeface="微软雅黑" panose="020B0503020204020204" charset="-122"/>
                  </a:rPr>
                  <a:t>            </a:t>
                </a:r>
                <a:endParaRPr lang="en-US" altLang="zh-CN" sz="1000" dirty="0">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zh-CN" altLang="en-US" sz="1800" b="1" dirty="0">
                    <a:solidFill>
                      <a:schemeClr val="accent2"/>
                    </a:solidFill>
                    <a:latin typeface="微软雅黑" panose="020B0503020204020204" charset="-122"/>
                    <a:ea typeface="微软雅黑" panose="020B0503020204020204" charset="-122"/>
                  </a:rPr>
                  <a:t>共创 美好未来</a:t>
                </a:r>
                <a:endParaRPr lang="zh-CN" altLang="en-US" sz="1800" b="1" dirty="0">
                  <a:solidFill>
                    <a:schemeClr val="accent2"/>
                  </a:solidFill>
                  <a:latin typeface="微软雅黑" panose="020B0503020204020204" charset="-122"/>
                  <a:ea typeface="微软雅黑" panose="020B0503020204020204" charset="-122"/>
                </a:endParaRPr>
              </a:p>
            </p:txBody>
          </p:sp>
        </p:grpSp>
        <p:pic>
          <p:nvPicPr>
            <p:cNvPr id="23" name="图片 32" descr="5689.png"/>
            <p:cNvPicPr>
              <a:picLocks noChangeAspect="1"/>
            </p:cNvPicPr>
            <p:nvPr/>
          </p:nvPicPr>
          <p:blipFill>
            <a:blip r:embed="rId7"/>
            <a:stretch>
              <a:fillRect/>
            </a:stretch>
          </p:blipFill>
          <p:spPr>
            <a:xfrm>
              <a:off x="7088" y="4950"/>
              <a:ext cx="1125" cy="1125"/>
            </a:xfrm>
            <a:prstGeom prst="rect">
              <a:avLst/>
            </a:prstGeom>
            <a:noFill/>
            <a:ln w="9525">
              <a:noFill/>
            </a:ln>
          </p:spPr>
        </p:pic>
        <p:sp>
          <p:nvSpPr>
            <p:cNvPr id="24" name="矩形 12"/>
            <p:cNvSpPr/>
            <p:nvPr/>
          </p:nvSpPr>
          <p:spPr>
            <a:xfrm>
              <a:off x="2925" y="2925"/>
              <a:ext cx="7988" cy="1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spcBef>
                  <a:spcPct val="0"/>
                </a:spcBef>
                <a:buNone/>
              </a:pPr>
              <a:r>
                <a:rPr lang="en-US" altLang="zh-CN" sz="7200" b="1" dirty="0"/>
                <a:t>TH</a:t>
              </a:r>
              <a:r>
                <a:rPr lang="en-US" altLang="zh-CN" sz="7200" b="1" dirty="0">
                  <a:solidFill>
                    <a:srgbClr val="7F7F7F"/>
                  </a:solidFill>
                </a:rPr>
                <a:t>ANK</a:t>
              </a:r>
              <a:r>
                <a:rPr lang="en-US" altLang="zh-CN" sz="7200" b="1" dirty="0"/>
                <a:t>  </a:t>
              </a:r>
              <a:r>
                <a:rPr lang="en-US" altLang="zh-CN" sz="7200" b="1" dirty="0">
                  <a:solidFill>
                    <a:srgbClr val="7F7F7F"/>
                  </a:solidFill>
                </a:rPr>
                <a:t>YO</a:t>
              </a:r>
              <a:r>
                <a:rPr lang="en-US" altLang="zh-CN" sz="7200" b="1" dirty="0"/>
                <a:t>U</a:t>
              </a:r>
              <a:endParaRPr lang="zh-CN" altLang="en-US" sz="7200" b="1" dirty="0"/>
            </a:p>
          </p:txBody>
        </p:sp>
      </p:grpSp>
      <p:sp>
        <p:nvSpPr>
          <p:cNvPr id="26" name="矩形 25"/>
          <p:cNvSpPr/>
          <p:nvPr userDrawn="1"/>
        </p:nvSpPr>
        <p:spPr>
          <a:xfrm>
            <a:off x="363220" y="5165725"/>
            <a:ext cx="9438005" cy="1637030"/>
          </a:xfrm>
          <a:prstGeom prst="rect">
            <a:avLst/>
          </a:prstGeom>
        </p:spPr>
        <p:txBody>
          <a:bodyPr wrap="square">
            <a:spAutoFit/>
          </a:bodyPr>
          <a:lstStyle/>
          <a:p>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上海锐至信息技术有限公司</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电话：</a:t>
            </a:r>
            <a:r>
              <a:rPr lang="en-US" altLang="zh-CN" dirty="0">
                <a:solidFill>
                  <a:srgbClr val="A88000"/>
                </a:solidFill>
                <a:latin typeface="微软雅黑" panose="020B0503020204020204" charset="-122"/>
                <a:ea typeface="微软雅黑" panose="020B0503020204020204" charset="-122"/>
              </a:rPr>
              <a:t>021-64327250</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地址：上海市徐汇区桂箐路</a:t>
            </a:r>
            <a:r>
              <a:rPr lang="en-US" altLang="zh-CN" dirty="0">
                <a:solidFill>
                  <a:srgbClr val="A88000"/>
                </a:solidFill>
                <a:latin typeface="微软雅黑" panose="020B0503020204020204" charset="-122"/>
                <a:ea typeface="微软雅黑" panose="020B0503020204020204" charset="-122"/>
              </a:rPr>
              <a:t>111</a:t>
            </a:r>
            <a:r>
              <a:rPr lang="zh-CN" altLang="en-US" dirty="0">
                <a:solidFill>
                  <a:srgbClr val="A88000"/>
                </a:solidFill>
                <a:latin typeface="微软雅黑" panose="020B0503020204020204" charset="-122"/>
                <a:ea typeface="微软雅黑" panose="020B0503020204020204" charset="-122"/>
              </a:rPr>
              <a:t>号</a:t>
            </a:r>
            <a:r>
              <a:rPr lang="en-US" altLang="zh-CN" dirty="0">
                <a:solidFill>
                  <a:srgbClr val="A88000"/>
                </a:solidFill>
                <a:latin typeface="微软雅黑" panose="020B0503020204020204" charset="-122"/>
                <a:ea typeface="微软雅黑" panose="020B0503020204020204" charset="-122"/>
              </a:rPr>
              <a:t>6</a:t>
            </a:r>
            <a:r>
              <a:rPr lang="zh-CN" altLang="en-US" dirty="0">
                <a:solidFill>
                  <a:srgbClr val="A88000"/>
                </a:solidFill>
                <a:latin typeface="微软雅黑" panose="020B0503020204020204" charset="-122"/>
                <a:ea typeface="微软雅黑" panose="020B0503020204020204" charset="-122"/>
              </a:rPr>
              <a:t>楼</a:t>
            </a:r>
            <a:endParaRPr lang="en-US" altLang="zh-CN" dirty="0">
              <a:solidFill>
                <a:srgbClr val="A88000"/>
              </a:solidFill>
              <a:latin typeface="微软雅黑" panose="020B0503020204020204" charset="-122"/>
              <a:ea typeface="微软雅黑" panose="020B0503020204020204" charset="-122"/>
            </a:endParaRPr>
          </a:p>
          <a:p>
            <a:r>
              <a:rPr lang="en-US" altLang="zh-CN" dirty="0">
                <a:solidFill>
                  <a:srgbClr val="A88000"/>
                </a:solidFill>
                <a:latin typeface="微软雅黑" panose="020B0503020204020204" charset="-122"/>
                <a:ea typeface="微软雅黑" panose="020B0503020204020204" charset="-122"/>
              </a:rPr>
              <a:t>WEB</a:t>
            </a:r>
            <a:r>
              <a:rPr lang="zh-CN" altLang="en-US" dirty="0">
                <a:solidFill>
                  <a:srgbClr val="A88000"/>
                </a:solidFill>
                <a:latin typeface="微软雅黑" panose="020B0503020204020204" charset="-122"/>
                <a:ea typeface="微软雅黑" panose="020B0503020204020204" charset="-122"/>
              </a:rPr>
              <a:t>：</a:t>
            </a:r>
            <a:r>
              <a:rPr lang="en-US" altLang="zh-CN" dirty="0">
                <a:solidFill>
                  <a:srgbClr val="A88000"/>
                </a:solidFill>
                <a:latin typeface="微软雅黑" panose="020B0503020204020204" charset="-122"/>
                <a:ea typeface="微软雅黑" panose="020B0503020204020204" charset="-122"/>
              </a:rPr>
              <a:t>www.richeninfo.com</a:t>
            </a:r>
            <a:endParaRPr lang="zh-CN" altLang="en-US" dirty="0">
              <a:solidFill>
                <a:srgbClr val="A88000"/>
              </a:solidFill>
              <a:latin typeface="微软雅黑" panose="020B0503020204020204" charset="-122"/>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23"/>
          <p:cNvSpPr>
            <a:spLocks noGrp="1"/>
          </p:cNvSpPr>
          <p:nvPr>
            <p:ph type="title"/>
          </p:nvPr>
        </p:nvSpPr>
        <p:spPr bwMode="auto">
          <a:xfrm>
            <a:off x="216563" y="116634"/>
            <a:ext cx="11164106" cy="794593"/>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1" name="Text Box 42"/>
          <p:cNvSpPr txBox="1">
            <a:spLocks noChangeArrowheads="1"/>
          </p:cNvSpPr>
          <p:nvPr/>
        </p:nvSpPr>
        <p:spPr bwMode="auto">
          <a:xfrm>
            <a:off x="176567" y="6611781"/>
            <a:ext cx="5036450" cy="254635"/>
          </a:xfrm>
          <a:prstGeom prst="rect">
            <a:avLst/>
          </a:prstGeom>
          <a:noFill/>
          <a:ln w="9525" algn="ctr">
            <a:noFill/>
            <a:miter lim="800000"/>
          </a:ln>
          <a:effectLst/>
        </p:spPr>
        <p:txBody>
          <a:bodyPr wrap="square">
            <a:spAutoFit/>
          </a:bodyP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12" name="Rectangle 61"/>
          <p:cNvSpPr>
            <a:spLocks noChangeArrowheads="1"/>
          </p:cNvSpPr>
          <p:nvPr/>
        </p:nvSpPr>
        <p:spPr bwMode="auto">
          <a:xfrm>
            <a:off x="11287844" y="6611781"/>
            <a:ext cx="586105" cy="254635"/>
          </a:xfrm>
          <a:prstGeom prst="rect">
            <a:avLst/>
          </a:prstGeom>
          <a:noFill/>
          <a:ln w="9525" algn="ctr">
            <a:noFill/>
            <a:miter lim="800000"/>
          </a:ln>
          <a:effectLst/>
        </p:spPr>
        <p:txBody>
          <a:bodyPr wrap="none">
            <a:spAutoFit/>
          </a:bodyPr>
          <a:lstStyle/>
          <a:p>
            <a:pPr algn="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第</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fld id="{991FEDB1-2281-8347-9821-759047AAD1F3}" type="slidenum">
              <a:rPr kumimoji="1" lang="en-US" altLang="zh-TW" sz="1000" dirty="0" smtClean="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fld>
            <a:r>
              <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页</a:t>
            </a:r>
            <a:endPar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idx="1"/>
          </p:nvPr>
        </p:nvSpPr>
        <p:spPr>
          <a:xfrm>
            <a:off x="216563" y="1019175"/>
            <a:ext cx="11164106" cy="4570067"/>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14" name="矩形 13"/>
          <p:cNvSpPr/>
          <p:nvPr/>
        </p:nvSpPr>
        <p:spPr>
          <a:xfrm>
            <a:off x="0" y="0"/>
            <a:ext cx="11880000" cy="165875"/>
          </a:xfrm>
          <a:prstGeom prst="rect">
            <a:avLst/>
          </a:prstGeom>
          <a:solidFill>
            <a:srgbClr val="1E1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fontAlgn="base" hangingPunct="1">
        <a:spcBef>
          <a:spcPct val="0"/>
        </a:spcBef>
        <a:spcAft>
          <a:spcPct val="0"/>
        </a:spcAft>
        <a:defRPr kumimoji="1" lang="zh-CN" altLang="en-US" sz="1600" b="0" i="0" kern="1200" dirty="0">
          <a:solidFill>
            <a:srgbClr val="004890"/>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p:titleStyle>
    <p:bodyStyle>
      <a:lvl1pPr marL="0" indent="0" algn="l" defTabSz="457200" rtl="0" eaLnBrk="1" fontAlgn="base" hangingPunct="1">
        <a:spcBef>
          <a:spcPct val="20000"/>
        </a:spcBef>
        <a:spcAft>
          <a:spcPct val="0"/>
        </a:spcAft>
        <a:buFont typeface="Arial" panose="020B0604020202020204"/>
        <a:buNone/>
        <a:defRPr kumimoji="1" lang="zh-CN" altLang="en-US" sz="2000" b="0" i="1" kern="1200" dirty="0">
          <a:solidFill>
            <a:srgbClr val="004890"/>
          </a:solidFill>
          <a:latin typeface="微软雅黑" panose="020B0503020204020204" charset="-122"/>
          <a:ea typeface="微软雅黑" panose="020B0503020204020204" charset="-122"/>
          <a:cs typeface="微软雅黑" panose="020B0503020204020204" charset="-122"/>
        </a:defRPr>
      </a:lvl1pPr>
      <a:lvl2pPr marL="0" indent="0" algn="l" defTabSz="457200" rtl="0" eaLnBrk="1" fontAlgn="base" hangingPunct="1">
        <a:spcBef>
          <a:spcPct val="20000"/>
        </a:spcBef>
        <a:spcAft>
          <a:spcPct val="0"/>
        </a:spcAft>
        <a:buFont typeface="Arial" panose="020B0604020202020204" pitchFamily="34" charset="0"/>
        <a:buNone/>
        <a:defRPr kumimoji="1" lang="zh-CN" altLang="en-US" sz="1200" b="0" kern="1200" dirty="0">
          <a:solidFill>
            <a:srgbClr val="004890"/>
          </a:solidFill>
          <a:latin typeface="Heiti SC Light"/>
          <a:ea typeface="Heiti SC Light"/>
          <a:cs typeface="Heiti SC Light"/>
        </a:defRPr>
      </a:lvl2pPr>
      <a:lvl3pPr marL="269875" indent="-269875" algn="l" defTabSz="457200" rtl="0" eaLnBrk="1" fontAlgn="base" hangingPunct="1">
        <a:spcBef>
          <a:spcPts val="600"/>
        </a:spcBef>
        <a:spcAft>
          <a:spcPct val="0"/>
        </a:spcAft>
        <a:buSzPct val="80000"/>
        <a:buFont typeface="Wingdings" panose="05000000000000000000" pitchFamily="2" charset="2"/>
        <a:buChar char="l"/>
        <a:defRPr kumimoji="1" lang="en-GB" altLang="zh-CN" sz="1400" b="0" i="0" u="none" strike="noStrike" kern="1200" cap="none" spc="0" normalizeH="0" baseline="0" dirty="0">
          <a:ln>
            <a:noFill/>
          </a:ln>
          <a:solidFill>
            <a:srgbClr val="004890"/>
          </a:solidFill>
          <a:effectLst/>
          <a:uLnTx/>
          <a:uFillTx/>
          <a:latin typeface="微软雅黑" panose="020B0503020204020204" charset="-122"/>
          <a:ea typeface="微软雅黑" panose="020B0503020204020204" charset="-122"/>
          <a:cs typeface="微软雅黑" panose="020B0503020204020204" charset="-122"/>
        </a:defRPr>
      </a:lvl3pPr>
      <a:lvl4pPr marL="449580" indent="-179705" algn="l" defTabSz="457200" rtl="0" eaLnBrk="1" fontAlgn="base" hangingPunct="1">
        <a:spcBef>
          <a:spcPct val="20000"/>
        </a:spcBef>
        <a:spcAft>
          <a:spcPct val="0"/>
        </a:spcAft>
        <a:buSzPct val="100000"/>
        <a:buFont typeface="Arial" panose="020B0604020202020204" pitchFamily="34" charset="0"/>
        <a:buChar char="–"/>
        <a:defRPr kumimoji="1" lang="zh-CN" altLang="en-US" sz="1200" b="0" kern="1200" dirty="0">
          <a:solidFill>
            <a:srgbClr val="004890"/>
          </a:solidFill>
          <a:latin typeface="Heiti SC Light"/>
          <a:ea typeface="Heiti SC Light"/>
          <a:cs typeface="Heiti SC Light"/>
        </a:defRPr>
      </a:lvl4pPr>
      <a:lvl5pPr marL="628650" indent="-179705" algn="l" defTabSz="457200" rtl="0" eaLnBrk="1" fontAlgn="base" hangingPunct="1">
        <a:spcBef>
          <a:spcPct val="20000"/>
        </a:spcBef>
        <a:spcAft>
          <a:spcPct val="0"/>
        </a:spcAft>
        <a:buSzPct val="65000"/>
        <a:buFont typeface="Wingdings" panose="05000000000000000000" pitchFamily="2" charset="2"/>
        <a:buChar char="u"/>
        <a:defRPr kumimoji="1" lang="zh-CN" altLang="en-US" sz="1200" b="0" kern="1200" dirty="0">
          <a:solidFill>
            <a:srgbClr val="004890"/>
          </a:solidFill>
          <a:latin typeface="Heiti SC Light"/>
          <a:ea typeface="Heiti SC Light"/>
          <a:cs typeface="Heiti SC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tags" Target="../tags/tag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tags" Target="../tags/tag4.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6.xml"/><Relationship Id="rId3" Type="http://schemas.openxmlformats.org/officeDocument/2006/relationships/tags" Target="../tags/tag5.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tags" Target="../tags/tag6.xml"/><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slide" Target="slide14.xml"/><Relationship Id="rId3" Type="http://schemas.openxmlformats.org/officeDocument/2006/relationships/slide" Target="slide15.xml"/><Relationship Id="rId2" Type="http://schemas.openxmlformats.org/officeDocument/2006/relationships/slide" Target="slide16.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slide" Target="slide9.xml"/><Relationship Id="rId4" Type="http://schemas.openxmlformats.org/officeDocument/2006/relationships/slide" Target="slide11.xml"/><Relationship Id="rId3" Type="http://schemas.openxmlformats.org/officeDocument/2006/relationships/slide" Target="slide10.xml"/><Relationship Id="rId2" Type="http://schemas.openxmlformats.org/officeDocument/2006/relationships/slide" Target="slide13.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2110536" y="2978728"/>
            <a:ext cx="9256017" cy="1143352"/>
          </a:xfrm>
        </p:spPr>
        <p:txBody>
          <a:bodyPr>
            <a:normAutofit/>
          </a:bodyPr>
          <a:lstStyle/>
          <a:p>
            <a:r>
              <a:rPr lang="en-US" altLang="zh-CN" sz="4000" b="1" dirty="0">
                <a:latin typeface="微软雅黑" panose="020B0503020204020204" charset="-122"/>
              </a:rPr>
              <a:t>2019</a:t>
            </a:r>
            <a:r>
              <a:rPr sz="4000" b="1" dirty="0">
                <a:latin typeface="微软雅黑" panose="020B0503020204020204" charset="-122"/>
              </a:rPr>
              <a:t>年     年终总结  </a:t>
            </a:r>
            <a:endParaRPr sz="4000" b="1" dirty="0">
              <a:latin typeface="微软雅黑" panose="020B0503020204020204" charset="-122"/>
            </a:endParaRPr>
          </a:p>
        </p:txBody>
      </p:sp>
      <p:pic>
        <p:nvPicPr>
          <p:cNvPr id="2" name="图片 1"/>
          <p:cNvPicPr>
            <a:picLocks noChangeAspect="1"/>
          </p:cNvPicPr>
          <p:nvPr/>
        </p:nvPicPr>
        <p:blipFill>
          <a:blip r:embed="rId1"/>
          <a:stretch>
            <a:fillRect/>
          </a:stretch>
        </p:blipFill>
        <p:spPr>
          <a:xfrm>
            <a:off x="156210" y="246738"/>
            <a:ext cx="2768508" cy="979715"/>
          </a:xfrm>
          <a:prstGeom prst="rect">
            <a:avLst/>
          </a:prstGeom>
        </p:spPr>
      </p:pic>
      <p:sp>
        <p:nvSpPr>
          <p:cNvPr id="4" name="椭圆 3"/>
          <p:cNvSpPr/>
          <p:nvPr/>
        </p:nvSpPr>
        <p:spPr>
          <a:xfrm>
            <a:off x="8796655" y="3680460"/>
            <a:ext cx="178435" cy="1638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标题 1"/>
          <p:cNvSpPr>
            <a:spLocks noGrp="1"/>
          </p:cNvSpPr>
          <p:nvPr/>
        </p:nvSpPr>
        <p:spPr>
          <a:xfrm>
            <a:off x="5199380" y="5022850"/>
            <a:ext cx="6423025" cy="1143635"/>
          </a:xfrm>
          <a:prstGeom prst="rect">
            <a:avLst/>
          </a:prstGeom>
          <a:noFill/>
          <a:ln>
            <a:noFill/>
          </a:ln>
        </p:spPr>
        <p:txBody>
          <a:bodyPr vert="horz" wrap="square" lIns="36000" tIns="45720" rIns="36000" bIns="45720" numCol="1" anchor="b" anchorCtr="0" compatLnSpc="1">
            <a:normAutofit fontScale="90000" lnSpcReduction="20000"/>
          </a:bodyPr>
          <a:lstStyle>
            <a:lvl1pPr algn="r" defTabSz="457200" rtl="0" eaLnBrk="1" fontAlgn="base" hangingPunct="1">
              <a:spcBef>
                <a:spcPct val="0"/>
              </a:spcBef>
              <a:spcAft>
                <a:spcPct val="0"/>
              </a:spcAft>
              <a:defRPr kumimoji="1"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a:lstStyle>
          <a:p>
            <a:r>
              <a:rPr lang="en-US" altLang="zh-CN" sz="4000" b="1" dirty="0">
                <a:solidFill>
                  <a:schemeClr val="tx1"/>
                </a:solidFill>
                <a:latin typeface="微软雅黑" panose="020B0503020204020204" charset="-122"/>
              </a:rPr>
              <a:t>                              </a:t>
            </a:r>
            <a:r>
              <a:rPr sz="2400" b="1" dirty="0">
                <a:solidFill>
                  <a:schemeClr val="tx1"/>
                </a:solidFill>
                <a:latin typeface="微软雅黑" panose="020B0503020204020204" charset="-122"/>
              </a:rPr>
              <a:t>报告人：赵武涛</a:t>
            </a:r>
            <a:r>
              <a:rPr sz="4000" b="1" dirty="0">
                <a:latin typeface="微软雅黑" panose="020B0503020204020204" charset="-122"/>
              </a:rPr>
              <a:t>年     年终总结  </a:t>
            </a:r>
            <a:endParaRPr sz="4000" b="1" dirty="0">
              <a:latin typeface="微软雅黑" panose="020B050302020402020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双薪评估流程</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535305" y="745490"/>
            <a:ext cx="10612755" cy="551688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5080000"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优质号码申请流程</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pic>
        <p:nvPicPr>
          <p:cNvPr id="5" name="图片 4"/>
          <p:cNvPicPr>
            <a:picLocks noChangeAspect="1"/>
          </p:cNvPicPr>
          <p:nvPr/>
        </p:nvPicPr>
        <p:blipFill>
          <a:blip r:embed="rId2"/>
          <a:stretch>
            <a:fillRect/>
          </a:stretch>
        </p:blipFill>
        <p:spPr>
          <a:xfrm>
            <a:off x="410210" y="1069340"/>
            <a:ext cx="11069320" cy="512508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74955" y="658495"/>
            <a:ext cx="5681980" cy="2668270"/>
          </a:xfrm>
          <a:prstGeom prst="rect">
            <a:avLst/>
          </a:prstGeom>
        </p:spPr>
      </p:pic>
      <p:pic>
        <p:nvPicPr>
          <p:cNvPr id="4" name="图片 3"/>
          <p:cNvPicPr>
            <a:picLocks noChangeAspect="1"/>
          </p:cNvPicPr>
          <p:nvPr/>
        </p:nvPicPr>
        <p:blipFill>
          <a:blip r:embed="rId2"/>
          <a:stretch>
            <a:fillRect/>
          </a:stretch>
        </p:blipFill>
        <p:spPr>
          <a:xfrm>
            <a:off x="6567805" y="657860"/>
            <a:ext cx="5130800" cy="2669540"/>
          </a:xfrm>
          <a:prstGeom prst="rect">
            <a:avLst/>
          </a:prstGeom>
        </p:spPr>
      </p:pic>
      <p:pic>
        <p:nvPicPr>
          <p:cNvPr id="5" name="图片 4"/>
          <p:cNvPicPr>
            <a:picLocks noChangeAspect="1"/>
          </p:cNvPicPr>
          <p:nvPr/>
        </p:nvPicPr>
        <p:blipFill>
          <a:blip r:embed="rId3"/>
          <a:stretch>
            <a:fillRect/>
          </a:stretch>
        </p:blipFill>
        <p:spPr>
          <a:xfrm>
            <a:off x="274955" y="3754120"/>
            <a:ext cx="5681345" cy="2579370"/>
          </a:xfrm>
          <a:prstGeom prst="rect">
            <a:avLst/>
          </a:prstGeom>
        </p:spPr>
      </p:pic>
      <p:pic>
        <p:nvPicPr>
          <p:cNvPr id="6" name="图片 5"/>
          <p:cNvPicPr>
            <a:picLocks noChangeAspect="1"/>
          </p:cNvPicPr>
          <p:nvPr/>
        </p:nvPicPr>
        <p:blipFill>
          <a:blip r:embed="rId4"/>
          <a:stretch>
            <a:fillRect/>
          </a:stretch>
        </p:blipFill>
        <p:spPr>
          <a:xfrm>
            <a:off x="6567170" y="3753485"/>
            <a:ext cx="5132070" cy="2580640"/>
          </a:xfrm>
          <a:prstGeom prst="rect">
            <a:avLst/>
          </a:prstGeom>
        </p:spPr>
      </p:pic>
      <p:sp>
        <p:nvSpPr>
          <p:cNvPr id="2" name="TextBox 2"/>
          <p:cNvSpPr txBox="1"/>
          <p:nvPr/>
        </p:nvSpPr>
        <p:spPr>
          <a:xfrm>
            <a:off x="411540" y="197179"/>
            <a:ext cx="5544616" cy="460375"/>
          </a:xfrm>
          <a:prstGeom prst="rect">
            <a:avLst/>
          </a:prstGeom>
          <a:noFill/>
        </p:spPr>
        <p:txBody>
          <a:bodyPr wrap="square" rtlCol="0">
            <a:spAutoFit/>
          </a:bodyPr>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任务跟踪业务</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501015" y="745490"/>
            <a:ext cx="10890885" cy="2902585"/>
          </a:xfrm>
          <a:prstGeom prst="rect">
            <a:avLst/>
          </a:prstGeom>
        </p:spPr>
      </p:pic>
      <p:pic>
        <p:nvPicPr>
          <p:cNvPr id="10" name="图片 9"/>
          <p:cNvPicPr>
            <a:picLocks noChangeAspect="1"/>
          </p:cNvPicPr>
          <p:nvPr/>
        </p:nvPicPr>
        <p:blipFill>
          <a:blip r:embed="rId2"/>
          <a:stretch>
            <a:fillRect/>
          </a:stretch>
        </p:blipFill>
        <p:spPr>
          <a:xfrm>
            <a:off x="3051175" y="3655695"/>
            <a:ext cx="8341360" cy="3001645"/>
          </a:xfrm>
          <a:prstGeom prst="rect">
            <a:avLst/>
          </a:prstGeom>
        </p:spPr>
      </p:pic>
      <p:pic>
        <p:nvPicPr>
          <p:cNvPr id="11" name="图片 10"/>
          <p:cNvPicPr>
            <a:picLocks noChangeAspect="1"/>
          </p:cNvPicPr>
          <p:nvPr/>
        </p:nvPicPr>
        <p:blipFill>
          <a:blip r:embed="rId3"/>
          <a:stretch>
            <a:fillRect/>
          </a:stretch>
        </p:blipFill>
        <p:spPr>
          <a:xfrm>
            <a:off x="411480" y="3921760"/>
            <a:ext cx="1790700" cy="2468880"/>
          </a:xfrm>
          <a:prstGeom prst="rect">
            <a:avLst/>
          </a:prstGeom>
        </p:spPr>
      </p:pic>
      <p:sp>
        <p:nvSpPr>
          <p:cNvPr id="2" name="TextBox 2"/>
          <p:cNvSpPr txBox="1"/>
          <p:nvPr/>
        </p:nvSpPr>
        <p:spPr>
          <a:xfrm>
            <a:off x="411540" y="284809"/>
            <a:ext cx="5544616" cy="460375"/>
          </a:xfrm>
          <a:prstGeom prst="rect">
            <a:avLst/>
          </a:prstGeom>
          <a:noFill/>
        </p:spPr>
        <p:txBody>
          <a:bodyPr wrap="square" rtlCol="0">
            <a:spAutoFit/>
          </a:bodyPr>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任务跟踪</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业务</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电商采购平台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和包支付新业务</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411480" y="835025"/>
            <a:ext cx="10679430" cy="2708275"/>
          </a:xfrm>
          <a:prstGeom prst="rect">
            <a:avLst/>
          </a:prstGeom>
        </p:spPr>
      </p:pic>
      <p:pic>
        <p:nvPicPr>
          <p:cNvPr id="8" name="图片 7"/>
          <p:cNvPicPr>
            <a:picLocks noChangeAspect="1"/>
          </p:cNvPicPr>
          <p:nvPr/>
        </p:nvPicPr>
        <p:blipFill>
          <a:blip r:embed="rId2"/>
          <a:stretch>
            <a:fillRect/>
          </a:stretch>
        </p:blipFill>
        <p:spPr>
          <a:xfrm>
            <a:off x="411480" y="3748405"/>
            <a:ext cx="10680065" cy="256286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可视化采购平台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供应链采购项目</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1"/>
          <a:stretch>
            <a:fillRect/>
          </a:stretch>
        </p:blipFill>
        <p:spPr>
          <a:xfrm>
            <a:off x="411480" y="725805"/>
            <a:ext cx="10905490" cy="2752725"/>
          </a:xfrm>
          <a:prstGeom prst="rect">
            <a:avLst/>
          </a:prstGeom>
        </p:spPr>
      </p:pic>
      <p:pic>
        <p:nvPicPr>
          <p:cNvPr id="10" name="图片 9"/>
          <p:cNvPicPr>
            <a:picLocks noChangeAspect="1"/>
          </p:cNvPicPr>
          <p:nvPr/>
        </p:nvPicPr>
        <p:blipFill>
          <a:blip r:embed="rId2"/>
          <a:stretch>
            <a:fillRect/>
          </a:stretch>
        </p:blipFill>
        <p:spPr>
          <a:xfrm>
            <a:off x="411480" y="4130675"/>
            <a:ext cx="10905490" cy="181038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旧电商采购</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1"/>
          <a:stretch>
            <a:fillRect/>
          </a:stretch>
        </p:blipFill>
        <p:spPr>
          <a:xfrm>
            <a:off x="240665" y="840740"/>
            <a:ext cx="11200765" cy="49625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2080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工作存在不足</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工作存在不足</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grpSp>
        <p:nvGrpSpPr>
          <p:cNvPr id="11" name="组合 10"/>
          <p:cNvGrpSpPr/>
          <p:nvPr/>
        </p:nvGrpSpPr>
        <p:grpSpPr>
          <a:xfrm>
            <a:off x="10672445" y="332740"/>
            <a:ext cx="916940" cy="531495"/>
            <a:chOff x="3266" y="3824"/>
            <a:chExt cx="2614" cy="1656"/>
          </a:xfrm>
        </p:grpSpPr>
        <p:sp>
          <p:nvSpPr>
            <p:cNvPr id="5" name="左箭头 4"/>
            <p:cNvSpPr/>
            <p:nvPr/>
          </p:nvSpPr>
          <p:spPr>
            <a:xfrm>
              <a:off x="3266" y="4424"/>
              <a:ext cx="2035" cy="1056"/>
            </a:xfrm>
            <a:prstGeom prst="leftArrow">
              <a:avLst/>
            </a:prstGeom>
            <a:gradFill>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 name="左箭头 2"/>
            <p:cNvSpPr/>
            <p:nvPr/>
          </p:nvSpPr>
          <p:spPr>
            <a:xfrm rot="10800000">
              <a:off x="3846" y="3824"/>
              <a:ext cx="2035" cy="1056"/>
            </a:xfrm>
            <a:prstGeom prst="leftArrow">
              <a:avLst/>
            </a:prstGeom>
            <a:gradFill>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p>
              <a:endParaRPr lang="zh-CN" altLang="en-US"/>
            </a:p>
          </p:txBody>
        </p:sp>
      </p:grpSp>
      <p:grpSp>
        <p:nvGrpSpPr>
          <p:cNvPr id="26" name="组合 25"/>
          <p:cNvGrpSpPr/>
          <p:nvPr/>
        </p:nvGrpSpPr>
        <p:grpSpPr>
          <a:xfrm>
            <a:off x="2280285" y="2266315"/>
            <a:ext cx="1930400" cy="2478405"/>
            <a:chOff x="2749" y="3781"/>
            <a:chExt cx="2386" cy="3249"/>
          </a:xfrm>
        </p:grpSpPr>
        <p:grpSp>
          <p:nvGrpSpPr>
            <p:cNvPr id="24" name="组合 23"/>
            <p:cNvGrpSpPr/>
            <p:nvPr/>
          </p:nvGrpSpPr>
          <p:grpSpPr>
            <a:xfrm>
              <a:off x="2749" y="3781"/>
              <a:ext cx="2386" cy="2386"/>
              <a:chOff x="4205" y="3922"/>
              <a:chExt cx="2386" cy="2386"/>
            </a:xfrm>
          </p:grpSpPr>
          <p:sp>
            <p:nvSpPr>
              <p:cNvPr id="15" name="椭圆 14"/>
              <p:cNvSpPr/>
              <p:nvPr/>
            </p:nvSpPr>
            <p:spPr>
              <a:xfrm>
                <a:off x="4205" y="3922"/>
                <a:ext cx="2386" cy="23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0" name="同侧圆角矩形 19"/>
              <p:cNvSpPr/>
              <p:nvPr/>
            </p:nvSpPr>
            <p:spPr>
              <a:xfrm>
                <a:off x="4907" y="4471"/>
                <a:ext cx="982" cy="1170"/>
              </a:xfrm>
              <a:prstGeom prst="round2SameRect">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21" name="直接连接符 20"/>
              <p:cNvCxnSpPr/>
              <p:nvPr/>
            </p:nvCxnSpPr>
            <p:spPr>
              <a:xfrm>
                <a:off x="5143" y="4903"/>
                <a:ext cx="51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直接连接符 21"/>
              <p:cNvCxnSpPr/>
              <p:nvPr/>
            </p:nvCxnSpPr>
            <p:spPr>
              <a:xfrm flipV="1">
                <a:off x="5142" y="5033"/>
                <a:ext cx="255" cy="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椭圆 22"/>
              <p:cNvSpPr/>
              <p:nvPr/>
            </p:nvSpPr>
            <p:spPr>
              <a:xfrm>
                <a:off x="5632" y="5045"/>
                <a:ext cx="730" cy="730"/>
              </a:xfrm>
              <a:prstGeom prst="ellipse">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9" name="乘号 18"/>
              <p:cNvSpPr/>
              <p:nvPr/>
            </p:nvSpPr>
            <p:spPr>
              <a:xfrm>
                <a:off x="5758" y="5090"/>
                <a:ext cx="514" cy="666"/>
              </a:xfrm>
              <a:prstGeom prst="mathMultiply">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grpSp>
        <p:sp>
          <p:nvSpPr>
            <p:cNvPr id="25" name="矩形 24"/>
            <p:cNvSpPr/>
            <p:nvPr/>
          </p:nvSpPr>
          <p:spPr>
            <a:xfrm>
              <a:off x="2976" y="6422"/>
              <a:ext cx="1935" cy="608"/>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a:p>
              <a:r>
                <a:rPr lang="en-US" altLang="zh-CN" sz="1800" b="1">
                  <a:latin typeface="微软雅黑" panose="020B0503020204020204" charset="-122"/>
                  <a:ea typeface="微软雅黑" panose="020B0503020204020204" charset="-122"/>
                </a:rPr>
                <a:t>    </a:t>
              </a:r>
              <a:r>
                <a:rPr lang="zh-CN" altLang="en-US" sz="1800" b="1">
                  <a:latin typeface="微软雅黑" panose="020B0503020204020204" charset="-122"/>
                  <a:ea typeface="微软雅黑" panose="020B0503020204020204" charset="-122"/>
                </a:rPr>
                <a:t>缺点不足</a:t>
              </a:r>
              <a:endParaRPr lang="zh-CN" altLang="en-US" sz="1800" b="1">
                <a:latin typeface="微软雅黑" panose="020B0503020204020204" charset="-122"/>
                <a:ea typeface="微软雅黑" panose="020B0503020204020204" charset="-122"/>
              </a:endParaRPr>
            </a:p>
          </p:txBody>
        </p:sp>
      </p:grpSp>
      <p:sp>
        <p:nvSpPr>
          <p:cNvPr id="28" name="七边形 27"/>
          <p:cNvSpPr/>
          <p:nvPr/>
        </p:nvSpPr>
        <p:spPr>
          <a:xfrm>
            <a:off x="5158740" y="201739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1</a:t>
            </a:r>
            <a:endParaRPr lang="en-US" altLang="zh-CN" b="1">
              <a:latin typeface="微软雅黑" panose="020B0503020204020204" charset="-122"/>
              <a:ea typeface="微软雅黑" panose="020B0503020204020204" charset="-122"/>
            </a:endParaRPr>
          </a:p>
        </p:txBody>
      </p:sp>
      <p:sp>
        <p:nvSpPr>
          <p:cNvPr id="29" name="七边形 28"/>
          <p:cNvSpPr/>
          <p:nvPr/>
        </p:nvSpPr>
        <p:spPr>
          <a:xfrm>
            <a:off x="5139690" y="278701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2</a:t>
            </a:r>
            <a:endParaRPr lang="en-US" altLang="zh-CN" b="1">
              <a:latin typeface="微软雅黑" panose="020B0503020204020204" charset="-122"/>
              <a:ea typeface="微软雅黑" panose="020B0503020204020204" charset="-122"/>
            </a:endParaRPr>
          </a:p>
        </p:txBody>
      </p:sp>
      <p:sp>
        <p:nvSpPr>
          <p:cNvPr id="30" name="七边形 29"/>
          <p:cNvSpPr/>
          <p:nvPr/>
        </p:nvSpPr>
        <p:spPr>
          <a:xfrm>
            <a:off x="5120640" y="352742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3</a:t>
            </a:r>
            <a:endParaRPr lang="en-US" altLang="zh-CN" b="1">
              <a:latin typeface="微软雅黑" panose="020B0503020204020204" charset="-122"/>
              <a:ea typeface="微软雅黑" panose="020B0503020204020204" charset="-122"/>
            </a:endParaRPr>
          </a:p>
        </p:txBody>
      </p:sp>
      <p:sp>
        <p:nvSpPr>
          <p:cNvPr id="31" name="七边形 30"/>
          <p:cNvSpPr/>
          <p:nvPr/>
        </p:nvSpPr>
        <p:spPr>
          <a:xfrm>
            <a:off x="5106035" y="428688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4</a:t>
            </a:r>
            <a:endParaRPr lang="en-US" altLang="zh-CN" b="1">
              <a:latin typeface="微软雅黑" panose="020B0503020204020204" charset="-122"/>
              <a:ea typeface="微软雅黑" panose="020B0503020204020204" charset="-122"/>
            </a:endParaRPr>
          </a:p>
        </p:txBody>
      </p:sp>
      <p:sp>
        <p:nvSpPr>
          <p:cNvPr id="32" name="七边形 31"/>
          <p:cNvSpPr/>
          <p:nvPr/>
        </p:nvSpPr>
        <p:spPr>
          <a:xfrm>
            <a:off x="5101590" y="508571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5</a:t>
            </a:r>
            <a:endParaRPr lang="en-US" altLang="zh-CN" b="1">
              <a:latin typeface="微软雅黑" panose="020B0503020204020204" charset="-122"/>
              <a:ea typeface="微软雅黑" panose="020B0503020204020204" charset="-122"/>
            </a:endParaRPr>
          </a:p>
        </p:txBody>
      </p:sp>
      <p:sp>
        <p:nvSpPr>
          <p:cNvPr id="33" name="文本框 32"/>
          <p:cNvSpPr txBox="1">
            <a:spLocks noChangeArrowheads="1"/>
          </p:cNvSpPr>
          <p:nvPr/>
        </p:nvSpPr>
        <p:spPr bwMode="auto">
          <a:xfrm>
            <a:off x="5771334" y="2017629"/>
            <a:ext cx="23164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积极主动性不够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4" name="文本框 33"/>
          <p:cNvSpPr txBox="1">
            <a:spLocks noChangeArrowheads="1"/>
          </p:cNvSpPr>
          <p:nvPr/>
        </p:nvSpPr>
        <p:spPr bwMode="auto">
          <a:xfrm>
            <a:off x="5752284" y="2845669"/>
            <a:ext cx="26212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信息挖掘程度不够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5" name="文本框 34"/>
          <p:cNvSpPr txBox="1">
            <a:spLocks noChangeArrowheads="1"/>
          </p:cNvSpPr>
          <p:nvPr/>
        </p:nvSpPr>
        <p:spPr bwMode="auto">
          <a:xfrm>
            <a:off x="5762444" y="3586079"/>
            <a:ext cx="35356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工单文档设计思虑度不够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6" name="文本框 35"/>
          <p:cNvSpPr txBox="1">
            <a:spLocks noChangeArrowheads="1"/>
          </p:cNvSpPr>
          <p:nvPr/>
        </p:nvSpPr>
        <p:spPr bwMode="auto">
          <a:xfrm>
            <a:off x="5743394" y="4311884"/>
            <a:ext cx="32308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角色管理把控力度不够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7" name="文本框 36"/>
          <p:cNvSpPr txBox="1">
            <a:spLocks noChangeArrowheads="1"/>
          </p:cNvSpPr>
          <p:nvPr/>
        </p:nvSpPr>
        <p:spPr bwMode="auto">
          <a:xfrm>
            <a:off x="5724344" y="5125319"/>
            <a:ext cx="29260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情绪管理上不够稳重</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明年工作计划</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a:t>
              </a:r>
              <a:r>
                <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4</a:t>
              </a:r>
              <a:endPar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1105217" y="2885441"/>
            <a:ext cx="938689" cy="2183130"/>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6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400" dirty="0">
              <a:solidFill>
                <a:srgbClr val="FFFFFF"/>
              </a:solidFill>
              <a:latin typeface="微软雅黑" panose="020B0503020204020204" charset="-122"/>
              <a:ea typeface="微软雅黑" panose="020B0503020204020204" charset="-122"/>
            </a:endParaRPr>
          </a:p>
        </p:txBody>
      </p:sp>
      <p:sp>
        <p:nvSpPr>
          <p:cNvPr id="41" name="TextBox 2"/>
          <p:cNvSpPr txBox="1"/>
          <p:nvPr/>
        </p:nvSpPr>
        <p:spPr>
          <a:xfrm>
            <a:off x="411540" y="283539"/>
            <a:ext cx="5544616" cy="706755"/>
          </a:xfrm>
          <a:prstGeom prst="rect">
            <a:avLst/>
          </a:prstGeom>
          <a:noFill/>
        </p:spPr>
        <p:txBody>
          <a:bodyPr wrap="square" rtlCol="0">
            <a:spAutoFit/>
          </a:bodyPr>
          <a:lstStyle/>
          <a:p>
            <a:r>
              <a:rPr lang="zh-CN" altLang="en-US" sz="4000" b="1" dirty="0">
                <a:gradFill>
                  <a:gsLst>
                    <a:gs pos="0">
                      <a:srgbClr val="007BD3"/>
                    </a:gs>
                    <a:gs pos="100000">
                      <a:srgbClr val="034373"/>
                    </a:gs>
                  </a:gsLst>
                  <a:lin scaled="0"/>
                </a:gradFill>
                <a:latin typeface="微软雅黑" panose="020B0503020204020204" charset="-122"/>
                <a:ea typeface="微软雅黑" panose="020B0503020204020204" charset="-122"/>
              </a:rPr>
              <a:t>目录</a:t>
            </a:r>
            <a:r>
              <a:rPr lang="en-US" altLang="zh-CN" sz="40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Contents</a:t>
            </a:r>
            <a:endPar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平行四边形 2"/>
          <p:cNvSpPr/>
          <p:nvPr/>
        </p:nvSpPr>
        <p:spPr>
          <a:xfrm>
            <a:off x="3234055" y="167068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l"/>
            <a:r>
              <a:rPr lang="en-US" altLang="zh-CN"/>
              <a:t>n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rPr>
              <a:t>年终工作概述</a:t>
            </a:r>
            <a:endPar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4" name="平行四边形 3"/>
          <p:cNvSpPr/>
          <p:nvPr/>
        </p:nvSpPr>
        <p:spPr>
          <a:xfrm>
            <a:off x="3234055" y="267906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        工作完成情况</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5" name="平行四边形 4"/>
          <p:cNvSpPr/>
          <p:nvPr/>
        </p:nvSpPr>
        <p:spPr>
          <a:xfrm>
            <a:off x="3259455" y="37033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工作存在不足</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6" name="平行四边形 5"/>
          <p:cNvSpPr/>
          <p:nvPr/>
        </p:nvSpPr>
        <p:spPr>
          <a:xfrm>
            <a:off x="3259455" y="47447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a:t>                   </a:t>
            </a:r>
            <a:r>
              <a:rPr lang="zh-CN" altLang="en-US" sz="2400" b="1">
                <a:solidFill>
                  <a:schemeClr val="tx2">
                    <a:lumMod val="85000"/>
                    <a:lumOff val="15000"/>
                  </a:schemeClr>
                </a:solidFill>
                <a:latin typeface="微软雅黑" panose="020B0503020204020204" charset="-122"/>
                <a:ea typeface="微软雅黑" panose="020B0503020204020204" charset="-122"/>
              </a:rPr>
              <a:t>明年工作计划</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7" name="平行四边形 6"/>
          <p:cNvSpPr/>
          <p:nvPr/>
        </p:nvSpPr>
        <p:spPr>
          <a:xfrm>
            <a:off x="2443480" y="1670685"/>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scene3d>
              <a:camera prst="orthographicFront"/>
              <a:lightRig rig="threePt" dir="t"/>
            </a:scene3d>
          </a:bodyPr>
          <a:p>
            <a:pPr>
              <a:lnSpc>
                <a:spcPct val="80000"/>
              </a:lnSpc>
            </a:pPr>
            <a:r>
              <a:rPr lang="en-US" altLang="zh-CN" b="1">
                <a:latin typeface="TeamViewer13" panose="050B0102010101010101" charset="0"/>
                <a:cs typeface="TeamViewer13" panose="050B0102010101010101" charset="0"/>
                <a:sym typeface="+mn-ea"/>
              </a:rPr>
              <a:t>01</a:t>
            </a:r>
            <a:endParaRPr lang="en-US" altLang="zh-CN" b="1">
              <a:ln w="6600">
                <a:solidFill>
                  <a:schemeClr val="accent2"/>
                </a:solidFill>
                <a:prstDash val="solid"/>
              </a:ln>
              <a:solidFill>
                <a:schemeClr val="bg1"/>
              </a:solidFill>
              <a:effectLst/>
              <a:latin typeface="TeamViewer13" panose="050B0102010101010101" charset="0"/>
              <a:ea typeface="方正兰亭超细黑简体" panose="02000000000000000000" charset="-122"/>
              <a:cs typeface="TeamViewer13" panose="050B0102010101010101" charset="0"/>
              <a:sym typeface="+mn-ea"/>
            </a:endParaRPr>
          </a:p>
        </p:txBody>
      </p:sp>
      <p:sp>
        <p:nvSpPr>
          <p:cNvPr id="8" name="平行四边形 7"/>
          <p:cNvSpPr/>
          <p:nvPr/>
        </p:nvSpPr>
        <p:spPr>
          <a:xfrm>
            <a:off x="2443480" y="26657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rPr>
              <a:t>02</a:t>
            </a:r>
            <a:endParaRPr lang="en-US" altLang="zh-CN" b="1">
              <a:latin typeface="TeamViewer13" panose="050B0102010101010101" charset="0"/>
              <a:cs typeface="TeamViewer13" panose="050B0102010101010101" charset="0"/>
            </a:endParaRPr>
          </a:p>
        </p:txBody>
      </p:sp>
      <p:sp>
        <p:nvSpPr>
          <p:cNvPr id="9" name="平行四边形 8"/>
          <p:cNvSpPr/>
          <p:nvPr/>
        </p:nvSpPr>
        <p:spPr>
          <a:xfrm>
            <a:off x="2443480" y="37071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03</a:t>
            </a:r>
            <a:endParaRPr lang="en-US" altLang="zh-CN"/>
          </a:p>
        </p:txBody>
      </p:sp>
      <p:sp>
        <p:nvSpPr>
          <p:cNvPr id="10" name="平行四边形 9"/>
          <p:cNvSpPr/>
          <p:nvPr/>
        </p:nvSpPr>
        <p:spPr>
          <a:xfrm>
            <a:off x="2443480" y="47358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04</a:t>
            </a:r>
            <a:endParaRPr lang="en-US" altLang="zh-CN"/>
          </a:p>
        </p:txBody>
      </p:sp>
      <p:cxnSp>
        <p:nvCxnSpPr>
          <p:cNvPr id="11" name="直接连接符 4"/>
          <p:cNvCxnSpPr/>
          <p:nvPr/>
        </p:nvCxnSpPr>
        <p:spPr>
          <a:xfrm>
            <a:off x="133350" y="1031875"/>
            <a:ext cx="11611610" cy="10795"/>
          </a:xfrm>
          <a:prstGeom prst="line">
            <a:avLst/>
          </a:prstGeom>
          <a:ln w="28575" cap="flat" cmpd="sng">
            <a:solidFill>
              <a:schemeClr val="accent1"/>
            </a:solidFill>
            <a:prstDash val="solid"/>
            <a:headEnd type="none" w="med" len="med"/>
            <a:tailEnd type="none" w="med" len="med"/>
          </a:ln>
        </p:spPr>
      </p:cxn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明年工作计划</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grpSp>
        <p:nvGrpSpPr>
          <p:cNvPr id="13" name="组合 12"/>
          <p:cNvGrpSpPr/>
          <p:nvPr/>
        </p:nvGrpSpPr>
        <p:grpSpPr>
          <a:xfrm>
            <a:off x="494030" y="2731135"/>
            <a:ext cx="10227945" cy="1081405"/>
            <a:chOff x="778" y="5014"/>
            <a:chExt cx="8345" cy="1703"/>
          </a:xfrm>
        </p:grpSpPr>
        <p:grpSp>
          <p:nvGrpSpPr>
            <p:cNvPr id="7" name="组合 6"/>
            <p:cNvGrpSpPr/>
            <p:nvPr/>
          </p:nvGrpSpPr>
          <p:grpSpPr>
            <a:xfrm>
              <a:off x="778" y="5014"/>
              <a:ext cx="8345" cy="777"/>
              <a:chOff x="778" y="5014"/>
              <a:chExt cx="8345" cy="777"/>
            </a:xfrm>
          </p:grpSpPr>
          <p:sp>
            <p:nvSpPr>
              <p:cNvPr id="3" name="矩形 2"/>
              <p:cNvSpPr/>
              <p:nvPr/>
            </p:nvSpPr>
            <p:spPr>
              <a:xfrm>
                <a:off x="778" y="5021"/>
                <a:ext cx="3999" cy="77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p>
                <a:pPr algn="r">
                  <a:lnSpc>
                    <a:spcPct val="120000"/>
                  </a:lnSpc>
                  <a:spcBef>
                    <a:spcPts val="0"/>
                  </a:spcBef>
                  <a:spcAft>
                    <a:spcPts val="0"/>
                  </a:spcAft>
                </a:pPr>
                <a:r>
                  <a:rPr lang="en-US" altLang="zh-CN"/>
                  <a:t>                </a:t>
                </a:r>
                <a:r>
                  <a:rPr lang="zh-CN" altLang="en-US" sz="1800" b="1">
                    <a:effectLst/>
                    <a:latin typeface="微软雅黑" panose="020B0503020204020204" charset="-122"/>
                    <a:ea typeface="微软雅黑" panose="020B0503020204020204" charset="-122"/>
                  </a:rPr>
                  <a:t>项目管理把控</a:t>
                </a:r>
                <a:endParaRPr lang="zh-CN" altLang="en-US" sz="1800" b="1">
                  <a:effectLst/>
                  <a:latin typeface="微软雅黑" panose="020B0503020204020204" charset="-122"/>
                  <a:ea typeface="微软雅黑" panose="020B0503020204020204" charset="-122"/>
                </a:endParaRPr>
              </a:p>
            </p:txBody>
          </p:sp>
          <p:sp>
            <p:nvSpPr>
              <p:cNvPr id="4" name="矩形 3"/>
              <p:cNvSpPr/>
              <p:nvPr/>
            </p:nvSpPr>
            <p:spPr>
              <a:xfrm>
                <a:off x="4773" y="5014"/>
                <a:ext cx="2669" cy="77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pPr algn="ctr" eaLnBrk="1" latinLnBrk="0" hangingPunct="1">
                  <a:lnSpc>
                    <a:spcPct val="120000"/>
                  </a:lnSpc>
                  <a:spcBef>
                    <a:spcPts val="0"/>
                  </a:spcBef>
                  <a:spcAft>
                    <a:spcPts val="0"/>
                  </a:spcAft>
                </a:pPr>
                <a:r>
                  <a:rPr lang="en-US" altLang="zh-CN" sz="1800" b="1">
                    <a:latin typeface="微软雅黑" panose="020B0503020204020204" charset="-122"/>
                    <a:ea typeface="微软雅黑" panose="020B0503020204020204" charset="-122"/>
                  </a:rPr>
                  <a:t>        </a:t>
                </a:r>
                <a:r>
                  <a:rPr lang="zh-CN" altLang="en-US" sz="1800" b="1">
                    <a:latin typeface="微软雅黑" panose="020B0503020204020204" charset="-122"/>
                    <a:ea typeface="微软雅黑" panose="020B0503020204020204" charset="-122"/>
                  </a:rPr>
                  <a:t>代码设计</a:t>
                </a:r>
                <a:endParaRPr lang="zh-CN" altLang="en-US" sz="1800" b="1">
                  <a:latin typeface="微软雅黑" panose="020B0503020204020204" charset="-122"/>
                  <a:ea typeface="微软雅黑" panose="020B0503020204020204" charset="-122"/>
                </a:endParaRPr>
              </a:p>
            </p:txBody>
          </p:sp>
          <p:sp>
            <p:nvSpPr>
              <p:cNvPr id="5" name="矩形 4"/>
              <p:cNvSpPr/>
              <p:nvPr/>
            </p:nvSpPr>
            <p:spPr>
              <a:xfrm>
                <a:off x="7441" y="5014"/>
                <a:ext cx="1683" cy="7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p>
                <a:pPr>
                  <a:lnSpc>
                    <a:spcPct val="140000"/>
                  </a:lnSpc>
                  <a:spcBef>
                    <a:spcPts val="0"/>
                  </a:spcBef>
                  <a:spcAft>
                    <a:spcPts val="0"/>
                  </a:spcAft>
                </a:pPr>
                <a:r>
                  <a:rPr lang="en-US" altLang="zh-CN" sz="1600" b="1">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1600" b="1">
                    <a:effectLst>
                      <a:outerShdw blurRad="38100" dist="38100" dir="2700000" algn="tl">
                        <a:srgbClr val="000000">
                          <a:alpha val="43137"/>
                        </a:srgbClr>
                      </a:outerShdw>
                    </a:effectLst>
                    <a:latin typeface="微软雅黑" panose="020B0503020204020204" charset="-122"/>
                    <a:ea typeface="微软雅黑" panose="020B0503020204020204" charset="-122"/>
                  </a:rPr>
                  <a:t>综合规划</a:t>
                </a:r>
                <a:endParaRPr lang="zh-CN" altLang="en-US" sz="1600"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24" name="文本框 23"/>
            <p:cNvSpPr txBox="1">
              <a:spLocks noChangeArrowheads="1"/>
            </p:cNvSpPr>
            <p:nvPr/>
          </p:nvSpPr>
          <p:spPr bwMode="auto">
            <a:xfrm>
              <a:off x="778" y="5976"/>
              <a:ext cx="1327" cy="7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rPr>
                <a:t>60%</a:t>
              </a:r>
              <a:endPar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8" name="文本框 7"/>
            <p:cNvSpPr txBox="1">
              <a:spLocks noChangeArrowheads="1"/>
            </p:cNvSpPr>
            <p:nvPr/>
          </p:nvSpPr>
          <p:spPr bwMode="auto">
            <a:xfrm>
              <a:off x="4773" y="5992"/>
              <a:ext cx="1327" cy="7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rPr>
                <a:t>18%</a:t>
              </a:r>
              <a:endPar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9" name="文本框 8"/>
            <p:cNvSpPr txBox="1">
              <a:spLocks noChangeArrowheads="1"/>
            </p:cNvSpPr>
            <p:nvPr/>
          </p:nvSpPr>
          <p:spPr bwMode="auto">
            <a:xfrm>
              <a:off x="7411" y="5985"/>
              <a:ext cx="1327" cy="7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rPr>
                <a:t>22%</a:t>
              </a:r>
              <a:endPar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grpSp>
      <p:sp>
        <p:nvSpPr>
          <p:cNvPr id="10" name="文本框 9"/>
          <p:cNvSpPr txBox="1">
            <a:spLocks noChangeArrowheads="1"/>
          </p:cNvSpPr>
          <p:nvPr/>
        </p:nvSpPr>
        <p:spPr bwMode="auto">
          <a:xfrm>
            <a:off x="493849" y="1390249"/>
            <a:ext cx="1667510" cy="922020"/>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5400" b="1" dirty="0">
                <a:solidFill>
                  <a:srgbClr val="474747"/>
                </a:solidFill>
                <a:latin typeface="微软雅黑" panose="020B0503020204020204" charset="-122"/>
                <a:ea typeface="微软雅黑" panose="020B0503020204020204" charset="-122"/>
                <a:cs typeface="Arial" panose="020B0604020202020204" pitchFamily="34" charset="0"/>
              </a:rPr>
              <a:t>60%</a:t>
            </a:r>
            <a:endParaRPr lang="en-US" altLang="zh-CN" sz="5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cxnSp>
        <p:nvCxnSpPr>
          <p:cNvPr id="11" name="直接连接符 10"/>
          <p:cNvCxnSpPr/>
          <p:nvPr/>
        </p:nvCxnSpPr>
        <p:spPr>
          <a:xfrm>
            <a:off x="548640" y="4372610"/>
            <a:ext cx="188595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文本框 11"/>
          <p:cNvSpPr txBox="1">
            <a:spLocks noChangeArrowheads="1"/>
          </p:cNvSpPr>
          <p:nvPr/>
        </p:nvSpPr>
        <p:spPr bwMode="auto">
          <a:xfrm>
            <a:off x="2241369" y="1521694"/>
            <a:ext cx="9072880" cy="70675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b="1" dirty="0">
                <a:solidFill>
                  <a:srgbClr val="474747"/>
                </a:solidFill>
                <a:latin typeface="微软雅黑" panose="020B0503020204020204" charset="-122"/>
                <a:ea typeface="微软雅黑" panose="020B0503020204020204" charset="-122"/>
                <a:cs typeface="Arial" panose="020B0604020202020204" pitchFamily="34" charset="0"/>
              </a:rPr>
              <a:t>掌控项目进度、把控人员管理、深入客户需求、寻找项目业务开发；</a:t>
            </a:r>
            <a:endParaRPr lang="en-US" altLang="zh-CN" b="1" dirty="0">
              <a:solidFill>
                <a:srgbClr val="474747"/>
              </a:solidFill>
              <a:latin typeface="微软雅黑" panose="020B0503020204020204" charset="-122"/>
              <a:ea typeface="微软雅黑" panose="020B0503020204020204" charset="-122"/>
              <a:cs typeface="Arial" panose="020B0604020202020204" pitchFamily="34" charset="0"/>
            </a:endParaRPr>
          </a:p>
          <a:p>
            <a:pPr algn="l"/>
            <a:r>
              <a:rPr lang="en-US" altLang="zh-CN" b="1" dirty="0">
                <a:solidFill>
                  <a:srgbClr val="474747"/>
                </a:solidFill>
                <a:latin typeface="微软雅黑" panose="020B0503020204020204" charset="-122"/>
                <a:ea typeface="微软雅黑" panose="020B0503020204020204" charset="-122"/>
                <a:cs typeface="Arial" panose="020B0604020202020204" pitchFamily="34" charset="0"/>
              </a:rPr>
              <a:t>对内：规范自律、学习新技术、新框架；对外：学习项目管理、时刻保持警惕。</a:t>
            </a:r>
            <a:endParaRPr lang="en-US" altLang="zh-CN"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16" name="矩形 15"/>
          <p:cNvSpPr/>
          <p:nvPr/>
        </p:nvSpPr>
        <p:spPr>
          <a:xfrm>
            <a:off x="548640" y="3973195"/>
            <a:ext cx="668020" cy="281940"/>
          </a:xfrm>
          <a:prstGeom prst="rect">
            <a:avLst/>
          </a:prstGeom>
        </p:spPr>
        <p:style>
          <a:lnRef idx="1">
            <a:schemeClr val="accent1"/>
          </a:lnRef>
          <a:fillRef idx="3">
            <a:schemeClr val="accent1"/>
          </a:fillRef>
          <a:effectRef idx="2">
            <a:schemeClr val="accent1"/>
          </a:effectRef>
          <a:fontRef idx="minor">
            <a:schemeClr val="lt1"/>
          </a:fontRef>
        </p:style>
        <p:txBody>
          <a:bodyPr/>
          <a:p>
            <a:pPr>
              <a:lnSpc>
                <a:spcPct val="80000"/>
              </a:lnSpc>
              <a:spcBef>
                <a:spcPts val="0"/>
              </a:spcBef>
              <a:spcAft>
                <a:spcPts val="0"/>
              </a:spcAft>
            </a:pPr>
            <a:r>
              <a:rPr lang="zh-CN" altLang="en-US" sz="1600" b="1">
                <a:solidFill>
                  <a:schemeClr val="tx1"/>
                </a:solidFill>
                <a:latin typeface="微软雅黑" panose="020B0503020204020204" charset="-122"/>
                <a:ea typeface="微软雅黑" panose="020B0503020204020204" charset="-122"/>
              </a:rPr>
              <a:t>概括</a:t>
            </a:r>
            <a:endParaRPr lang="zh-CN" altLang="en-US" sz="1600" b="1">
              <a:solidFill>
                <a:schemeClr val="tx1"/>
              </a:solidFill>
              <a:latin typeface="微软雅黑" panose="020B0503020204020204" charset="-122"/>
              <a:ea typeface="微软雅黑" panose="020B0503020204020204" charset="-122"/>
            </a:endParaRPr>
          </a:p>
        </p:txBody>
      </p:sp>
      <p:sp>
        <p:nvSpPr>
          <p:cNvPr id="19" name="文本框 18"/>
          <p:cNvSpPr txBox="1">
            <a:spLocks noChangeArrowheads="1"/>
          </p:cNvSpPr>
          <p:nvPr/>
        </p:nvSpPr>
        <p:spPr bwMode="auto">
          <a:xfrm>
            <a:off x="343535" y="4519930"/>
            <a:ext cx="10298430" cy="175323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 </a:t>
            </a:r>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1</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、与客户探讨需求时，不卑不亢，在满足客户需求的基础上兼顾系统框架实现能力；                   </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 2</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、在需求设计文档上，不急不躁，寻求最优的实现路径；</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 </a:t>
            </a:r>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3</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、在人员管理方面上，全方覆盖，不止交代需求设计还需告知需求因果；</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 4</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、在时间管理方面上，闲急适宜，抓住重点工作先安排；</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 </a:t>
            </a:r>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5</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、在软件设计方面上，多方补充，注意代码规范，性能调优。</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769"/>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年度工作概述</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966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 name="矩形 3"/>
          <p:cNvSpPr/>
          <p:nvPr/>
        </p:nvSpPr>
        <p:spPr>
          <a:xfrm>
            <a:off x="361950" y="1374140"/>
            <a:ext cx="11153775" cy="3634105"/>
          </a:xfrm>
          <a:prstGeom prst="rect">
            <a:avLst/>
          </a:prstGeom>
          <a:ln w="28575">
            <a:solidFill>
              <a:schemeClr val="bg1">
                <a:lumMod val="65000"/>
              </a:schemeClr>
            </a:solidFill>
            <a:prstDash val="dash"/>
          </a:ln>
        </p:spPr>
        <p:txBody>
          <a:bodyPr wrap="square">
            <a:noAutofit/>
          </a:bodyPr>
          <a:p>
            <a:pPr marL="285750" indent="-285750" fontAlgn="base">
              <a:lnSpc>
                <a:spcPct val="150000"/>
              </a:lnSpc>
              <a:spcBef>
                <a:spcPts val="300"/>
              </a:spcBef>
              <a:spcAft>
                <a:spcPts val="300"/>
              </a:spcAft>
              <a:buFont typeface="Wingdings" panose="05000000000000000000" pitchFamily="2" charset="2"/>
              <a:buChar char="Ø"/>
            </a:pPr>
            <a:r>
              <a:rPr sz="1600" b="1" dirty="0">
                <a:latin typeface="微软雅黑" panose="020B0503020204020204" charset="-122"/>
                <a:ea typeface="微软雅黑" panose="020B0503020204020204" charset="-122"/>
                <a:sym typeface="+mn-ea"/>
              </a:rPr>
              <a:t>电商可视化</a:t>
            </a:r>
            <a:r>
              <a:rPr lang="zh-CN" sz="1600" b="1" dirty="0">
                <a:latin typeface="微软雅黑" panose="020B0503020204020204" charset="-122"/>
                <a:ea typeface="微软雅黑" panose="020B0503020204020204" charset="-122"/>
                <a:sym typeface="+mn-ea"/>
              </a:rPr>
              <a:t>采购</a:t>
            </a:r>
            <a:r>
              <a:rPr sz="1600" b="1" dirty="0">
                <a:latin typeface="微软雅黑" panose="020B0503020204020204" charset="-122"/>
                <a:ea typeface="微软雅黑" panose="020B0503020204020204" charset="-122"/>
                <a:sym typeface="+mn-ea"/>
              </a:rPr>
              <a:t>业务</a:t>
            </a:r>
            <a:r>
              <a:rPr lang="zh-CN" altLang="en-US" sz="1600" b="1"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全面接管电商可视化系统业务</a:t>
            </a:r>
            <a:r>
              <a:rPr lang="zh-CN"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维护ERP集中化后系统的稳定，完成商品上下架，订单导入供应链系统</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sym typeface="+mn-ea"/>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2019供应链系统功能升级工程：</a:t>
            </a:r>
            <a:r>
              <a:rPr sz="1600" dirty="0">
                <a:latin typeface="微软雅黑" panose="020B0503020204020204" charset="-122"/>
                <a:ea typeface="微软雅黑" panose="020B0503020204020204" charset="-122"/>
              </a:rPr>
              <a:t>可视化系统主要是标准物资管理、呆滞物资管控、物流跟踪</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en-US" altLang="zh-CN" sz="1600" b="1" dirty="0">
                <a:latin typeface="微软雅黑" panose="020B0503020204020204" charset="-122"/>
                <a:ea typeface="微软雅黑" panose="020B0503020204020204" charset="-122"/>
              </a:rPr>
              <a:t>电商和包支付改造工程</a:t>
            </a:r>
            <a:r>
              <a:rPr lang="zh-CN" altLang="en-US" sz="1600" b="1"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废弃原有电商采购功能，配合集团电商增加全新采购模块。</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电商可视化日常工单管理</a:t>
            </a:r>
            <a:r>
              <a:rPr lang="zh-CN" altLang="en-US" sz="1600" dirty="0">
                <a:latin typeface="微软雅黑" panose="020B0503020204020204" charset="-122"/>
                <a:ea typeface="微软雅黑" panose="020B0503020204020204" charset="-122"/>
              </a:rPr>
              <a:t>：业务需求上线，如支付计划改造、账户别名优化、资产地点新增、一采配额和合同份额卡控。</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GS日常维护：</a:t>
            </a:r>
            <a:r>
              <a:rPr lang="zh-CN" altLang="en-US" sz="1600" dirty="0">
                <a:latin typeface="微软雅黑" panose="020B0503020204020204" charset="-122"/>
                <a:ea typeface="微软雅黑" panose="020B0503020204020204" charset="-122"/>
              </a:rPr>
              <a:t>日常框架业务需求上线，如增加年度月平均分和评分月数、全量发起自评功能、评分导出优化等。</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协作办公工单内容：</a:t>
            </a:r>
            <a:r>
              <a:rPr lang="zh-CN" altLang="en-US" sz="1600" dirty="0">
                <a:latin typeface="微软雅黑" panose="020B0503020204020204" charset="-122"/>
                <a:ea typeface="微软雅黑" panose="020B0503020204020204" charset="-122"/>
              </a:rPr>
              <a:t>优质号码改造、双薪评估优化、任务跟踪业务的规划。</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4" name="椭圆 3"/>
          <p:cNvSpPr/>
          <p:nvPr/>
        </p:nvSpPr>
        <p:spPr>
          <a:xfrm>
            <a:off x="5346700" y="1715770"/>
            <a:ext cx="1008380" cy="553085"/>
          </a:xfrm>
          <a:prstGeom prst="ellipse">
            <a:avLst/>
          </a:prstGeom>
        </p:spPr>
        <p:style>
          <a:lnRef idx="1">
            <a:schemeClr val="accent1"/>
          </a:lnRef>
          <a:fillRef idx="3">
            <a:schemeClr val="accent1"/>
          </a:fillRef>
          <a:effectRef idx="2">
            <a:schemeClr val="accent1"/>
          </a:effectRef>
          <a:fontRef idx="minor">
            <a:schemeClr val="lt1"/>
          </a:fontRef>
        </p:style>
        <p:txBody>
          <a:bodyPr/>
          <a:p>
            <a:r>
              <a:rPr lang="en-US" altLang="zh-CN"/>
              <a:t> Me</a:t>
            </a:r>
            <a:endParaRPr lang="zh-CN" altLang="en-US"/>
          </a:p>
        </p:txBody>
      </p:sp>
      <p:sp>
        <p:nvSpPr>
          <p:cNvPr id="5" name="矩形 4"/>
          <p:cNvSpPr/>
          <p:nvPr/>
        </p:nvSpPr>
        <p:spPr>
          <a:xfrm>
            <a:off x="864235" y="1983105"/>
            <a:ext cx="2007235" cy="35496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p>
            <a:pPr algn="l"/>
            <a:r>
              <a:rPr lang="en-US" sz="1200" b="1" dirty="0">
                <a:latin typeface="微软雅黑" panose="020B0503020204020204" charset="-122"/>
                <a:ea typeface="微软雅黑" panose="020B0503020204020204" charset="-122"/>
                <a:cs typeface="微软雅黑" panose="020B0503020204020204" charset="-122"/>
                <a:sym typeface="+mn-ea"/>
              </a:rPr>
              <a:t>    </a:t>
            </a:r>
            <a:r>
              <a:rPr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电商可视化</a:t>
            </a:r>
            <a:r>
              <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系统</a:t>
            </a:r>
            <a:endPar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8842375" y="1982470"/>
            <a:ext cx="1955800" cy="355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a:p>
            <a:pPr algn="l"/>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altLang="en-US" sz="1600" b="1" dirty="0">
                <a:latin typeface="微软雅黑" panose="020B0503020204020204" charset="-122"/>
                <a:ea typeface="微软雅黑" panose="020B0503020204020204" charset="-122"/>
                <a:cs typeface="微软雅黑" panose="020B0503020204020204" charset="-122"/>
                <a:sym typeface="+mn-ea"/>
              </a:rPr>
              <a:t>协作办公系统</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sp>
        <p:nvSpPr>
          <p:cNvPr id="8" name="圆角矩形 7"/>
          <p:cNvSpPr/>
          <p:nvPr/>
        </p:nvSpPr>
        <p:spPr>
          <a:xfrm>
            <a:off x="5505450" y="4103370"/>
            <a:ext cx="889635" cy="36576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r>
              <a:rPr lang="en-US" altLang="zh-CN" sz="1400">
                <a:latin typeface="微软雅黑" panose="020B0503020204020204" charset="-122"/>
                <a:ea typeface="微软雅黑" panose="020B0503020204020204" charset="-122"/>
                <a:cs typeface="微软雅黑" panose="020B0503020204020204" charset="-122"/>
              </a:rPr>
              <a:t>GS</a:t>
            </a:r>
            <a:r>
              <a:rPr lang="zh-CN" altLang="en-US" sz="1400">
                <a:latin typeface="微软雅黑" panose="020B0503020204020204" charset="-122"/>
                <a:ea typeface="微软雅黑" panose="020B0503020204020204" charset="-122"/>
                <a:cs typeface="微软雅黑" panose="020B0503020204020204" charset="-122"/>
              </a:rPr>
              <a:t>系统</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2" name="肘形连接符 11"/>
          <p:cNvCxnSpPr/>
          <p:nvPr/>
        </p:nvCxnSpPr>
        <p:spPr>
          <a:xfrm rot="5400000" flipV="1">
            <a:off x="4860290" y="3025775"/>
            <a:ext cx="1862455" cy="300355"/>
          </a:xfrm>
          <a:prstGeom prst="bentConnector3">
            <a:avLst>
              <a:gd name="adj1" fmla="val 50017"/>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4471670" y="4554855"/>
            <a:ext cx="2759075" cy="134302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6" name="矩形 15"/>
          <p:cNvSpPr/>
          <p:nvPr/>
        </p:nvSpPr>
        <p:spPr>
          <a:xfrm>
            <a:off x="4472305" y="4555490"/>
            <a:ext cx="2757805" cy="13423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7" name="肘形连接符 16"/>
          <p:cNvCxnSpPr>
            <a:stCxn id="4" idx="6"/>
            <a:endCxn id="7" idx="1"/>
          </p:cNvCxnSpPr>
          <p:nvPr/>
        </p:nvCxnSpPr>
        <p:spPr>
          <a:xfrm>
            <a:off x="6355080" y="1992630"/>
            <a:ext cx="2487295" cy="167640"/>
          </a:xfrm>
          <a:prstGeom prst="bentConnector3">
            <a:avLst>
              <a:gd name="adj1" fmla="val 5001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4" idx="2"/>
            <a:endCxn id="5" idx="3"/>
          </p:cNvCxnSpPr>
          <p:nvPr/>
        </p:nvCxnSpPr>
        <p:spPr>
          <a:xfrm rot="10800000" flipV="1">
            <a:off x="2871470" y="1991995"/>
            <a:ext cx="2475230" cy="1682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58825" y="2858135"/>
            <a:ext cx="2235200"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0" name="矩形 19"/>
          <p:cNvSpPr/>
          <p:nvPr/>
        </p:nvSpPr>
        <p:spPr>
          <a:xfrm>
            <a:off x="759460" y="2858135"/>
            <a:ext cx="2233930" cy="32238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1" name="矩形 20"/>
          <p:cNvSpPr/>
          <p:nvPr/>
        </p:nvSpPr>
        <p:spPr>
          <a:xfrm>
            <a:off x="8841740" y="2858770"/>
            <a:ext cx="1998345"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2" name="矩形 21"/>
          <p:cNvSpPr/>
          <p:nvPr/>
        </p:nvSpPr>
        <p:spPr>
          <a:xfrm>
            <a:off x="8842375" y="2858770"/>
            <a:ext cx="1997075" cy="322326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9" name="圆角矩形 8"/>
          <p:cNvSpPr/>
          <p:nvPr/>
        </p:nvSpPr>
        <p:spPr>
          <a:xfrm>
            <a:off x="1109980" y="3018155"/>
            <a:ext cx="153543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旧电商可视化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0" name="圆角矩形 9"/>
          <p:cNvSpPr/>
          <p:nvPr/>
        </p:nvSpPr>
        <p:spPr>
          <a:xfrm>
            <a:off x="1109345" y="3808095"/>
            <a:ext cx="153733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dirty="0">
                <a:solidFill>
                  <a:schemeClr val="tx1">
                    <a:lumMod val="95000"/>
                    <a:lumOff val="5000"/>
                  </a:schemeClr>
                </a:solidFill>
                <a:latin typeface="微软雅黑" panose="020B0503020204020204" charset="-122"/>
                <a:ea typeface="微软雅黑" panose="020B0503020204020204" charset="-122"/>
                <a:sym typeface="+mn-ea"/>
              </a:rPr>
              <a:t>应链系统功能  升级</a:t>
            </a:r>
            <a:endParaRPr lang="zh-CN" altLang="en-US" sz="1400" dirty="0">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11" name="圆角矩形 10"/>
          <p:cNvSpPr/>
          <p:nvPr/>
        </p:nvSpPr>
        <p:spPr>
          <a:xfrm>
            <a:off x="1109980" y="4621530"/>
            <a:ext cx="153479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电商和包支付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3" name="圆角矩形 12"/>
          <p:cNvSpPr/>
          <p:nvPr/>
        </p:nvSpPr>
        <p:spPr>
          <a:xfrm>
            <a:off x="1109345" y="5418455"/>
            <a:ext cx="153670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solidFill>
                <a:latin typeface="微软雅黑" panose="020B0503020204020204" charset="-122"/>
                <a:ea typeface="微软雅黑" panose="020B0503020204020204" charset="-122"/>
              </a:rPr>
              <a:t>电商可视化日常                     开发    </a:t>
            </a:r>
            <a:endParaRPr lang="zh-CN" altLang="en-US" sz="1400">
              <a:solidFill>
                <a:schemeClr val="tx1"/>
              </a:solidFill>
              <a:latin typeface="微软雅黑" panose="020B0503020204020204" charset="-122"/>
              <a:ea typeface="微软雅黑" panose="020B0503020204020204" charset="-122"/>
            </a:endParaRPr>
          </a:p>
        </p:txBody>
      </p:sp>
      <p:sp>
        <p:nvSpPr>
          <p:cNvPr id="23" name="椭圆 22"/>
          <p:cNvSpPr/>
          <p:nvPr/>
        </p:nvSpPr>
        <p:spPr>
          <a:xfrm>
            <a:off x="9132570" y="33013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400"/>
              <a:t>任务跟踪</a:t>
            </a:r>
            <a:endParaRPr lang="zh-CN" altLang="en-US" sz="1400"/>
          </a:p>
        </p:txBody>
      </p:sp>
      <p:sp>
        <p:nvSpPr>
          <p:cNvPr id="24" name="椭圆 23"/>
          <p:cNvSpPr/>
          <p:nvPr/>
        </p:nvSpPr>
        <p:spPr>
          <a:xfrm>
            <a:off x="9133205" y="42792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双薪评估</a:t>
            </a:r>
            <a:endParaRPr lang="zh-CN" altLang="en-US" sz="1600"/>
          </a:p>
        </p:txBody>
      </p:sp>
      <p:sp>
        <p:nvSpPr>
          <p:cNvPr id="25" name="椭圆 24"/>
          <p:cNvSpPr/>
          <p:nvPr/>
        </p:nvSpPr>
        <p:spPr>
          <a:xfrm>
            <a:off x="9133205" y="5231765"/>
            <a:ext cx="1486535"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优质号码</a:t>
            </a:r>
            <a:endParaRPr lang="zh-CN" altLang="en-US" sz="1600"/>
          </a:p>
        </p:txBody>
      </p:sp>
      <p:sp>
        <p:nvSpPr>
          <p:cNvPr id="27" name="菱形 26"/>
          <p:cNvSpPr/>
          <p:nvPr/>
        </p:nvSpPr>
        <p:spPr>
          <a:xfrm>
            <a:off x="4581525" y="4701540"/>
            <a:ext cx="1127125" cy="1043940"/>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rgbClr val="FFFF00"/>
                </a:solidFill>
                <a:latin typeface="微软雅黑" panose="020B0503020204020204" charset="-122"/>
                <a:ea typeface="微软雅黑" panose="020B0503020204020204" charset="-122"/>
              </a:rPr>
              <a:t>日常开发</a:t>
            </a:r>
            <a:endParaRPr lang="zh-CN" altLang="en-US" sz="1400">
              <a:solidFill>
                <a:srgbClr val="FFFF00"/>
              </a:solidFill>
              <a:latin typeface="微软雅黑" panose="020B0503020204020204" charset="-122"/>
              <a:ea typeface="微软雅黑" panose="020B0503020204020204" charset="-122"/>
            </a:endParaRPr>
          </a:p>
        </p:txBody>
      </p:sp>
      <p:sp>
        <p:nvSpPr>
          <p:cNvPr id="28" name="菱形 27"/>
          <p:cNvSpPr/>
          <p:nvPr/>
        </p:nvSpPr>
        <p:spPr>
          <a:xfrm>
            <a:off x="5941695" y="4701540"/>
            <a:ext cx="1092835" cy="1044575"/>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chemeClr val="accent4"/>
                </a:solidFill>
                <a:latin typeface="微软雅黑" panose="020B0503020204020204" charset="-122"/>
                <a:ea typeface="微软雅黑" panose="020B0503020204020204" charset="-122"/>
              </a:rPr>
              <a:t>日常维护</a:t>
            </a:r>
            <a:endParaRPr lang="zh-CN" altLang="en-US" sz="1400">
              <a:solidFill>
                <a:schemeClr val="accent4"/>
              </a:solidFill>
              <a:latin typeface="微软雅黑" panose="020B0503020204020204" charset="-122"/>
              <a:ea typeface="微软雅黑" panose="020B0503020204020204" charset="-122"/>
            </a:endParaRPr>
          </a:p>
        </p:txBody>
      </p:sp>
      <p:sp>
        <p:nvSpPr>
          <p:cNvPr id="29" name="下箭头 28"/>
          <p:cNvSpPr/>
          <p:nvPr/>
        </p:nvSpPr>
        <p:spPr>
          <a:xfrm>
            <a:off x="1758315" y="2350770"/>
            <a:ext cx="302895" cy="42100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1" name="下箭头 30"/>
          <p:cNvSpPr/>
          <p:nvPr/>
        </p:nvSpPr>
        <p:spPr>
          <a:xfrm>
            <a:off x="9629775" y="2364105"/>
            <a:ext cx="302895" cy="407670"/>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32" name="矩形 31"/>
          <p:cNvSpPr/>
          <p:nvPr/>
        </p:nvSpPr>
        <p:spPr>
          <a:xfrm>
            <a:off x="677545" y="1244090"/>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电商可视化采购系统</a:t>
            </a:r>
            <a:endParaRPr lang="zh-CN" altLang="en-US" sz="1200" b="1" dirty="0">
              <a:latin typeface="微软雅黑" panose="020B0503020204020204" charset="-122"/>
              <a:ea typeface="微软雅黑" panose="020B0503020204020204" charset="-122"/>
            </a:endParaRPr>
          </a:p>
        </p:txBody>
      </p:sp>
      <p:sp>
        <p:nvSpPr>
          <p:cNvPr id="33" name="Rectangle 30"/>
          <p:cNvSpPr>
            <a:spLocks noChangeArrowheads="1"/>
          </p:cNvSpPr>
          <p:nvPr/>
        </p:nvSpPr>
        <p:spPr bwMode="auto">
          <a:xfrm>
            <a:off x="2326640" y="1605915"/>
            <a:ext cx="6886575" cy="75882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电商可视化系统包括电商日常办公用品采购、可视化商品采购；原系统交接时是刚好</a:t>
            </a:r>
            <a:r>
              <a:rPr lang="en-US" altLang="zh-CN" sz="1100" dirty="0">
                <a:solidFill>
                  <a:prstClr val="black"/>
                </a:solidFill>
                <a:latin typeface="微软雅黑" panose="020B0503020204020204" charset="-122"/>
                <a:ea typeface="微软雅黑" panose="020B0503020204020204" charset="-122"/>
              </a:rPr>
              <a:t>ERP</a:t>
            </a:r>
            <a:r>
              <a:rPr lang="zh-CN" altLang="en-US" sz="1100" dirty="0">
                <a:solidFill>
                  <a:prstClr val="black"/>
                </a:solidFill>
                <a:latin typeface="微软雅黑" panose="020B0503020204020204" charset="-122"/>
                <a:ea typeface="微软雅黑" panose="020B0503020204020204" charset="-122"/>
              </a:rPr>
              <a:t>集中化改造上线后待使用状态，之后系统大量用户使用后负责处理系统与外部系统互通的作用，以及电商得力商品上下架，主要作用是确保交接后系统正常稳定。</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负责人：赵武涛，协助人员：陈家祥、李秀红</a:t>
            </a:r>
            <a:endParaRPr lang="zh-CN" altLang="en-US" sz="1100" dirty="0">
              <a:solidFill>
                <a:prstClr val="black"/>
              </a:solidFill>
              <a:latin typeface="微软雅黑" panose="020B0503020204020204" charset="-122"/>
              <a:ea typeface="微软雅黑" panose="020B0503020204020204" charset="-122"/>
            </a:endParaRPr>
          </a:p>
        </p:txBody>
      </p:sp>
      <p:sp>
        <p:nvSpPr>
          <p:cNvPr id="34" name="圆角矩形 22"/>
          <p:cNvSpPr/>
          <p:nvPr/>
        </p:nvSpPr>
        <p:spPr>
          <a:xfrm>
            <a:off x="661710" y="1734957"/>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电商可视化系统原业务</a:t>
            </a:r>
            <a:endParaRPr lang="zh-CN" altLang="en-US" sz="900" b="1" dirty="0">
              <a:solidFill>
                <a:schemeClr val="bg1"/>
              </a:solidFill>
              <a:latin typeface="微软雅黑" panose="020B0503020204020204" charset="-122"/>
              <a:ea typeface="微软雅黑" panose="020B0503020204020204" charset="-122"/>
            </a:endParaRPr>
          </a:p>
        </p:txBody>
      </p:sp>
      <p:sp>
        <p:nvSpPr>
          <p:cNvPr id="35" name="Rectangle 30"/>
          <p:cNvSpPr>
            <a:spLocks noChangeArrowheads="1"/>
          </p:cNvSpPr>
          <p:nvPr/>
        </p:nvSpPr>
        <p:spPr bwMode="auto">
          <a:xfrm>
            <a:off x="2313940" y="2675890"/>
            <a:ext cx="6924040" cy="83820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cs typeface="Times New Roman" panose="02020603050405020304" pitchFamily="18" charset="0"/>
              </a:rPr>
              <a:t>此功能是</a:t>
            </a:r>
            <a:r>
              <a:rPr lang="en-US" altLang="zh-CN" sz="1100" dirty="0">
                <a:latin typeface="微软雅黑" panose="020B0503020204020204" charset="-122"/>
                <a:ea typeface="微软雅黑" panose="020B0503020204020204" charset="-122"/>
                <a:cs typeface="Times New Roman" panose="02020603050405020304" pitchFamily="18" charset="0"/>
              </a:rPr>
              <a:t>2019</a:t>
            </a:r>
            <a:r>
              <a:rPr lang="zh-CN" altLang="en-US" sz="1100" dirty="0">
                <a:latin typeface="微软雅黑" panose="020B0503020204020204" charset="-122"/>
                <a:ea typeface="微软雅黑" panose="020B0503020204020204" charset="-122"/>
                <a:cs typeface="Times New Roman" panose="02020603050405020304" pitchFamily="18" charset="0"/>
              </a:rPr>
              <a:t>供应链系统功能升级改造工程项目，主要功能有 标准物资库存管理、呆滞物资黑白灰采购卡控、物流跟踪全贯通、审批流程引入模板引擎、移动办公</a:t>
            </a:r>
            <a:r>
              <a:rPr lang="en-US" altLang="zh-CN" sz="1100" dirty="0">
                <a:latin typeface="微软雅黑" panose="020B0503020204020204" charset="-122"/>
                <a:ea typeface="微软雅黑" panose="020B0503020204020204" charset="-122"/>
                <a:cs typeface="Times New Roman" panose="02020603050405020304" pitchFamily="18" charset="0"/>
              </a:rPr>
              <a:t>MOA</a:t>
            </a:r>
            <a:r>
              <a:rPr lang="zh-CN" altLang="en-US" sz="1100" dirty="0">
                <a:latin typeface="微软雅黑" panose="020B0503020204020204" charset="-122"/>
                <a:ea typeface="微软雅黑" panose="020B0503020204020204" charset="-122"/>
                <a:cs typeface="Times New Roman" panose="02020603050405020304" pitchFamily="18" charset="0"/>
              </a:rPr>
              <a:t>等；其中主要业务有与供应链对接标准物资接口开发、呆滞物资接口开发、订单审批流程改造是我这边负责的模块。</a:t>
            </a:r>
            <a:endParaRPr lang="zh-CN" altLang="en-US" sz="1100" dirty="0">
              <a:latin typeface="微软雅黑" panose="020B0503020204020204" charset="-122"/>
              <a:ea typeface="微软雅黑" panose="020B0503020204020204" charset="-122"/>
              <a:cs typeface="Times New Roman" panose="02020603050405020304" pitchFamily="18" charset="0"/>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latin typeface="微软雅黑" panose="020B0503020204020204" charset="-122"/>
                <a:ea typeface="微软雅黑" panose="020B0503020204020204" charset="-122"/>
                <a:cs typeface="Times New Roman" panose="02020603050405020304" pitchFamily="18" charset="0"/>
              </a:rPr>
              <a:t>                                                                                      负责人：赵武涛</a:t>
            </a:r>
            <a:endParaRPr lang="zh-CN" altLang="en-US" sz="1100" dirty="0">
              <a:latin typeface="微软雅黑" panose="020B0503020204020204" charset="-122"/>
              <a:ea typeface="微软雅黑" panose="020B0503020204020204" charset="-122"/>
              <a:cs typeface="Times New Roman" panose="02020603050405020304" pitchFamily="18" charset="0"/>
            </a:endParaRPr>
          </a:p>
        </p:txBody>
      </p:sp>
      <p:sp>
        <p:nvSpPr>
          <p:cNvPr id="36" name="圆角矩形 22"/>
          <p:cNvSpPr/>
          <p:nvPr/>
        </p:nvSpPr>
        <p:spPr>
          <a:xfrm>
            <a:off x="656442" y="2958867"/>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供应链系统功能升级工程</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Rectangle 30"/>
          <p:cNvSpPr>
            <a:spLocks noChangeArrowheads="1"/>
          </p:cNvSpPr>
          <p:nvPr/>
        </p:nvSpPr>
        <p:spPr bwMode="auto">
          <a:xfrm>
            <a:off x="2316773" y="3829014"/>
            <a:ext cx="6899516" cy="102743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电商和包支付改造工程是采购部为了满足集团电商采购下单后，省公司无法完成本地财务报账系统要求的三单匹配而因时而生的；主要流程是采购员在集团电商下完订单商品后，在本地电商平台再下一张本地订单，订单要求必须与集团订单的商品对应的物料一致，采购员填写本地订单预算、账户别名以及成本中心，填写集团电商订单编号、上传集团订单截图，提交审批，生效后导入供应链，一收一支。</a:t>
            </a:r>
            <a:endParaRPr lang="zh-CN" altLang="en-US" sz="1100" dirty="0">
              <a:solidFill>
                <a:prstClr val="black"/>
              </a:solidFill>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 开发人员：马强</a:t>
            </a:r>
            <a:endParaRPr lang="zh-CN" altLang="en-US" sz="1100" dirty="0">
              <a:solidFill>
                <a:prstClr val="black"/>
              </a:solidFill>
              <a:latin typeface="微软雅黑" panose="020B0503020204020204" charset="-122"/>
              <a:ea typeface="微软雅黑" panose="020B0503020204020204" charset="-122"/>
            </a:endParaRPr>
          </a:p>
        </p:txBody>
      </p:sp>
      <p:sp>
        <p:nvSpPr>
          <p:cNvPr id="38" name="圆角矩形 22"/>
          <p:cNvSpPr/>
          <p:nvPr/>
        </p:nvSpPr>
        <p:spPr>
          <a:xfrm>
            <a:off x="661710" y="4223430"/>
            <a:ext cx="1586230" cy="281305"/>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电商和包支付改造工程</a:t>
            </a:r>
            <a:endParaRPr lang="zh-CN" altLang="en-US" sz="900" b="1" dirty="0">
              <a:solidFill>
                <a:schemeClr val="bg1"/>
              </a:solidFill>
              <a:latin typeface="微软雅黑" panose="020B0503020204020204" charset="-122"/>
              <a:ea typeface="微软雅黑" panose="020B0503020204020204" charset="-122"/>
            </a:endParaRPr>
          </a:p>
        </p:txBody>
      </p:sp>
      <p:sp>
        <p:nvSpPr>
          <p:cNvPr id="39" name="Rectangle 30"/>
          <p:cNvSpPr>
            <a:spLocks noChangeArrowheads="1"/>
          </p:cNvSpPr>
          <p:nvPr/>
        </p:nvSpPr>
        <p:spPr bwMode="auto">
          <a:xfrm>
            <a:off x="2313940" y="5108575"/>
            <a:ext cx="6924040" cy="64897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工程物资增加工程类型、预算多维失效问题相关外围系统临时解决方案改造、合同约定到货日期和支付计划改造、电商可视化资产地点改造等。</a:t>
            </a:r>
            <a:endParaRPr lang="zh-CN" altLang="en-US" sz="1100" dirty="0">
              <a:solidFill>
                <a:prstClr val="black"/>
              </a:solidFill>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 开发人员：马强</a:t>
            </a: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赵武涛</a:t>
            </a:r>
            <a:r>
              <a:rPr lang="zh-CN" altLang="en-US" sz="1100" dirty="0">
                <a:solidFill>
                  <a:prstClr val="black"/>
                </a:solidFill>
                <a:latin typeface="微软雅黑" panose="020B0503020204020204" charset="-122"/>
                <a:ea typeface="微软雅黑" panose="020B0503020204020204" charset="-122"/>
              </a:rPr>
              <a:t>        </a:t>
            </a:r>
            <a:endParaRPr lang="zh-CN" altLang="en-US" sz="1100" dirty="0">
              <a:solidFill>
                <a:prstClr val="black"/>
              </a:solidFill>
              <a:latin typeface="微软雅黑" panose="020B0503020204020204" charset="-122"/>
              <a:ea typeface="微软雅黑" panose="020B0503020204020204" charset="-122"/>
            </a:endParaRPr>
          </a:p>
        </p:txBody>
      </p:sp>
      <p:sp>
        <p:nvSpPr>
          <p:cNvPr id="40" name="圆角矩形 22"/>
          <p:cNvSpPr/>
          <p:nvPr/>
        </p:nvSpPr>
        <p:spPr>
          <a:xfrm>
            <a:off x="661710" y="5304542"/>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电商可视化日常优化</a:t>
            </a:r>
            <a:endParaRPr lang="zh-CN" altLang="en-US" sz="900" b="1" kern="0" dirty="0">
              <a:solidFill>
                <a:schemeClr val="bg1"/>
              </a:solidFill>
              <a:latin typeface="微软雅黑" panose="020B0503020204020204" charset="-122"/>
              <a:ea typeface="微软雅黑" panose="020B0503020204020204" charset="-122"/>
            </a:endParaRPr>
          </a:p>
        </p:txBody>
      </p:sp>
      <p:sp>
        <p:nvSpPr>
          <p:cNvPr id="7" name="右箭头 6"/>
          <p:cNvSpPr/>
          <p:nvPr/>
        </p:nvSpPr>
        <p:spPr>
          <a:xfrm>
            <a:off x="9329420" y="19672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缺角矩形 8">
            <a:hlinkClick r:id="rId2" tooltip="" action="ppaction://hlinksldjump"/>
          </p:cNvPr>
          <p:cNvSpPr/>
          <p:nvPr/>
        </p:nvSpPr>
        <p:spPr>
          <a:xfrm>
            <a:off x="10367010" y="18288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0" name="矩形 9"/>
          <p:cNvSpPr/>
          <p:nvPr/>
        </p:nvSpPr>
        <p:spPr>
          <a:xfrm>
            <a:off x="9867265" y="1243330"/>
            <a:ext cx="1497965" cy="257810"/>
          </a:xfrm>
          <a:prstGeom prst="rect">
            <a:avLst/>
          </a:prstGeom>
        </p:spPr>
        <p:style>
          <a:lnRef idx="1">
            <a:schemeClr val="accent1"/>
          </a:lnRef>
          <a:fillRef idx="3">
            <a:schemeClr val="accent1"/>
          </a:fillRef>
          <a:effectRef idx="2">
            <a:schemeClr val="accent1"/>
          </a:effectRef>
          <a:fontRef idx="minor">
            <a:schemeClr val="lt1"/>
          </a:fontRef>
        </p:style>
        <p:txBody>
          <a:bodyPr/>
          <a:p>
            <a:r>
              <a:rPr lang="en-US" altLang="zh-CN" sz="1600"/>
              <a:t>          </a:t>
            </a:r>
            <a:r>
              <a:rPr lang="zh-CN" altLang="en-US" sz="1600"/>
              <a:t>图示</a:t>
            </a:r>
            <a:endParaRPr lang="zh-CN" altLang="en-US" sz="1600"/>
          </a:p>
        </p:txBody>
      </p:sp>
      <p:sp>
        <p:nvSpPr>
          <p:cNvPr id="11" name="右箭头 10"/>
          <p:cNvSpPr/>
          <p:nvPr/>
        </p:nvSpPr>
        <p:spPr>
          <a:xfrm>
            <a:off x="9329420" y="31229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缺角矩形 11">
            <a:hlinkClick r:id="rId3" tooltip="" action="ppaction://hlinksldjump"/>
          </p:cNvPr>
          <p:cNvSpPr/>
          <p:nvPr/>
        </p:nvSpPr>
        <p:spPr>
          <a:xfrm>
            <a:off x="10367010" y="29845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3" name="右箭头 12"/>
          <p:cNvSpPr/>
          <p:nvPr/>
        </p:nvSpPr>
        <p:spPr>
          <a:xfrm>
            <a:off x="9304020" y="43548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4" name="缺角矩形 13">
            <a:hlinkClick r:id="rId4" tooltip="" action="ppaction://hlinksldjump"/>
          </p:cNvPr>
          <p:cNvSpPr/>
          <p:nvPr/>
        </p:nvSpPr>
        <p:spPr>
          <a:xfrm>
            <a:off x="10341610" y="42164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5" name="右箭头 14"/>
          <p:cNvSpPr/>
          <p:nvPr/>
        </p:nvSpPr>
        <p:spPr>
          <a:xfrm>
            <a:off x="9329420" y="54724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6" name="缺角矩形 15"/>
          <p:cNvSpPr/>
          <p:nvPr/>
        </p:nvSpPr>
        <p:spPr>
          <a:xfrm>
            <a:off x="10367010" y="53340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5" name="矩形 16"/>
          <p:cNvSpPr/>
          <p:nvPr/>
        </p:nvSpPr>
        <p:spPr>
          <a:xfrm>
            <a:off x="658982" y="1258887"/>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协作办公系统</a:t>
            </a:r>
            <a:endParaRPr lang="zh-CN" altLang="en-US" sz="1200" b="1" dirty="0">
              <a:latin typeface="微软雅黑" panose="020B0503020204020204" charset="-122"/>
              <a:ea typeface="微软雅黑" panose="020B0503020204020204" charset="-122"/>
            </a:endParaRPr>
          </a:p>
        </p:txBody>
      </p:sp>
      <p:sp>
        <p:nvSpPr>
          <p:cNvPr id="3" name="Rectangle 30"/>
          <p:cNvSpPr>
            <a:spLocks noChangeArrowheads="1"/>
          </p:cNvSpPr>
          <p:nvPr/>
        </p:nvSpPr>
        <p:spPr bwMode="auto">
          <a:xfrm>
            <a:off x="2311495" y="1929217"/>
            <a:ext cx="6899516" cy="75882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任务跟踪业务是信运部俞叔刚要求开发的一个多子任务多部门反馈流转的复杂流程；由职能部门起草任务流程发起，下达任务要求，多任务多部门共同反馈，以及任务未及时完成时，设定任务计划完成时间，到期发起反馈任务变更。</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负责人：赵武涛，协助人员：徐良，开发人员：魏军</a:t>
            </a:r>
            <a:endParaRPr lang="en-US" altLang="zh-CN" sz="1100" dirty="0">
              <a:solidFill>
                <a:prstClr val="black"/>
              </a:solidFill>
              <a:latin typeface="微软雅黑" panose="020B0503020204020204" charset="-122"/>
              <a:ea typeface="微软雅黑" panose="020B0503020204020204" charset="-122"/>
              <a:sym typeface="+mn-ea"/>
            </a:endParaRPr>
          </a:p>
        </p:txBody>
      </p:sp>
      <p:sp>
        <p:nvSpPr>
          <p:cNvPr id="4" name="圆角矩形 22"/>
          <p:cNvSpPr/>
          <p:nvPr/>
        </p:nvSpPr>
        <p:spPr>
          <a:xfrm>
            <a:off x="656432" y="217800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dirty="0">
                <a:latin typeface="微软雅黑" panose="020B0503020204020204" charset="-122"/>
                <a:ea typeface="微软雅黑" panose="020B0503020204020204" charset="-122"/>
                <a:sym typeface="+mn-ea"/>
              </a:rPr>
              <a:t>任务跟踪业务</a:t>
            </a:r>
            <a:endParaRPr lang="zh-CN" altLang="en-US" sz="900" b="1" dirty="0">
              <a:solidFill>
                <a:schemeClr val="bg1"/>
              </a:solidFill>
              <a:latin typeface="微软雅黑" panose="020B0503020204020204" charset="-122"/>
              <a:ea typeface="微软雅黑" panose="020B0503020204020204" charset="-122"/>
            </a:endParaRPr>
          </a:p>
        </p:txBody>
      </p:sp>
      <p:sp>
        <p:nvSpPr>
          <p:cNvPr id="29" name="Rectangle 30"/>
          <p:cNvSpPr>
            <a:spLocks noChangeArrowheads="1"/>
          </p:cNvSpPr>
          <p:nvPr/>
        </p:nvSpPr>
        <p:spPr bwMode="auto">
          <a:xfrm>
            <a:off x="2311495" y="2792982"/>
            <a:ext cx="6899516" cy="83820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sym typeface="+mn-ea"/>
              </a:rPr>
              <a:t>依托现有协作办公平台，增加新业务安全管理功能模块，实现以业务管理数据为基础核心实现业务清单管理、计划管理、评估管理、业务核查管理、风险管理的新技术新业务安全管理</a:t>
            </a:r>
            <a:r>
              <a:rPr lang="en-US" altLang="zh-CN"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主要是双新评估的日常优化，如：网络-2019-9166 </a:t>
            </a:r>
            <a:r>
              <a:rPr lang="en-US" altLang="zh-CN"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评估流程查询增加管理人查询权限设置，只有这一次功能改造上线。</a:t>
            </a:r>
            <a:endParaRPr lang="zh-CN" altLang="en-US" sz="1100" dirty="0">
              <a:solidFill>
                <a:prstClr val="black"/>
              </a:solidFill>
              <a:latin typeface="微软雅黑" panose="020B0503020204020204" charset="-122"/>
              <a:ea typeface="微软雅黑" panose="020B0503020204020204" charset="-122"/>
              <a:sym typeface="+mn-ea"/>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sym typeface="+mn-ea"/>
              </a:rPr>
              <a:t>                                                                                                       负责人：赵武涛，开发人员：赵武涛</a:t>
            </a:r>
            <a:endParaRPr lang="zh-CN" altLang="en-US" sz="1100" dirty="0">
              <a:solidFill>
                <a:prstClr val="black"/>
              </a:solidFill>
              <a:latin typeface="微软雅黑" panose="020B0503020204020204" charset="-122"/>
              <a:ea typeface="微软雅黑" panose="020B0503020204020204" charset="-122"/>
              <a:sym typeface="+mn-ea"/>
            </a:endParaRPr>
          </a:p>
        </p:txBody>
      </p:sp>
      <p:sp>
        <p:nvSpPr>
          <p:cNvPr id="30" name="圆角矩形 22"/>
          <p:cNvSpPr/>
          <p:nvPr/>
        </p:nvSpPr>
        <p:spPr>
          <a:xfrm>
            <a:off x="642785" y="29996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双薪评估业务</a:t>
            </a:r>
            <a:endParaRPr lang="zh-CN" altLang="en-US" sz="900" b="1" kern="0" dirty="0">
              <a:solidFill>
                <a:schemeClr val="bg1"/>
              </a:solidFill>
              <a:latin typeface="微软雅黑" panose="020B0503020204020204" charset="-122"/>
              <a:ea typeface="微软雅黑" panose="020B0503020204020204" charset="-122"/>
            </a:endParaRPr>
          </a:p>
        </p:txBody>
      </p:sp>
      <p:sp>
        <p:nvSpPr>
          <p:cNvPr id="5" name="矩形 16"/>
          <p:cNvSpPr/>
          <p:nvPr/>
        </p:nvSpPr>
        <p:spPr>
          <a:xfrm>
            <a:off x="712957" y="4673282"/>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en-US" altLang="zh-CN" sz="1200" b="1" dirty="0">
                <a:latin typeface="微软雅黑" panose="020B0503020204020204" charset="-122"/>
                <a:ea typeface="微软雅黑" panose="020B0503020204020204" charset="-122"/>
              </a:rPr>
              <a:t>GS</a:t>
            </a:r>
            <a:r>
              <a:rPr lang="zh-CN" altLang="en-US" sz="1200" b="1" dirty="0">
                <a:latin typeface="微软雅黑" panose="020B0503020204020204" charset="-122"/>
                <a:ea typeface="微软雅黑" panose="020B0503020204020204" charset="-122"/>
              </a:rPr>
              <a:t>考评管理系统</a:t>
            </a:r>
            <a:endParaRPr lang="zh-CN" altLang="en-US" sz="1200" b="1" dirty="0">
              <a:latin typeface="微软雅黑" panose="020B0503020204020204" charset="-122"/>
              <a:ea typeface="微软雅黑" panose="020B0503020204020204" charset="-122"/>
            </a:endParaRPr>
          </a:p>
        </p:txBody>
      </p:sp>
      <p:sp>
        <p:nvSpPr>
          <p:cNvPr id="7" name="Rectangle 30"/>
          <p:cNvSpPr>
            <a:spLocks noChangeArrowheads="1"/>
          </p:cNvSpPr>
          <p:nvPr/>
        </p:nvSpPr>
        <p:spPr bwMode="auto">
          <a:xfrm>
            <a:off x="2365470" y="5035637"/>
            <a:ext cx="6899516" cy="92773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en-US" altLang="zh-CN" sz="1100" dirty="0">
                <a:solidFill>
                  <a:prstClr val="black"/>
                </a:solidFill>
                <a:latin typeface="微软雅黑" panose="020B0503020204020204" charset="-122"/>
                <a:ea typeface="微软雅黑" panose="020B0503020204020204" charset="-122"/>
              </a:rPr>
              <a:t>GS</a:t>
            </a:r>
            <a:r>
              <a:rPr lang="zh-CN" altLang="en-US" sz="1100" dirty="0">
                <a:solidFill>
                  <a:prstClr val="black"/>
                </a:solidFill>
                <a:latin typeface="微软雅黑" panose="020B0503020204020204" charset="-122"/>
                <a:ea typeface="微软雅黑" panose="020B0503020204020204" charset="-122"/>
              </a:rPr>
              <a:t>考评管理系统是上海移动员工月度绩效考核的一个系统，项目从</a:t>
            </a:r>
            <a:r>
              <a:rPr lang="en-US" altLang="zh-CN" sz="1100" dirty="0">
                <a:solidFill>
                  <a:prstClr val="black"/>
                </a:solidFill>
                <a:latin typeface="微软雅黑" panose="020B0503020204020204" charset="-122"/>
                <a:ea typeface="微软雅黑" panose="020B0503020204020204" charset="-122"/>
              </a:rPr>
              <a:t>2017</a:t>
            </a:r>
            <a:r>
              <a:rPr lang="zh-CN" altLang="en-US" sz="1100" dirty="0">
                <a:solidFill>
                  <a:prstClr val="black"/>
                </a:solidFill>
                <a:latin typeface="微软雅黑" panose="020B0503020204020204" charset="-122"/>
                <a:ea typeface="微软雅黑" panose="020B0503020204020204" charset="-122"/>
              </a:rPr>
              <a:t>年</a:t>
            </a:r>
            <a:r>
              <a:rPr lang="en-US" altLang="zh-CN" sz="1100" dirty="0">
                <a:solidFill>
                  <a:prstClr val="black"/>
                </a:solidFill>
                <a:latin typeface="微软雅黑" panose="020B0503020204020204" charset="-122"/>
                <a:ea typeface="微软雅黑" panose="020B0503020204020204" charset="-122"/>
              </a:rPr>
              <a:t>6</a:t>
            </a:r>
            <a:r>
              <a:rPr lang="zh-CN" altLang="en-US" sz="1100" dirty="0">
                <a:solidFill>
                  <a:prstClr val="black"/>
                </a:solidFill>
                <a:latin typeface="微软雅黑" panose="020B0503020204020204" charset="-122"/>
                <a:ea typeface="微软雅黑" panose="020B0503020204020204" charset="-122"/>
              </a:rPr>
              <a:t>月开始上线，到目前为止已经经历了三个年头，每月参与考核人数大约为</a:t>
            </a:r>
            <a:r>
              <a:rPr lang="en-US" altLang="zh-CN" sz="1100" dirty="0">
                <a:solidFill>
                  <a:prstClr val="black"/>
                </a:solidFill>
                <a:latin typeface="微软雅黑" panose="020B0503020204020204" charset="-122"/>
                <a:ea typeface="微软雅黑" panose="020B0503020204020204" charset="-122"/>
              </a:rPr>
              <a:t>4000</a:t>
            </a:r>
            <a:r>
              <a:rPr lang="zh-CN" altLang="en-US" sz="1100" dirty="0">
                <a:solidFill>
                  <a:prstClr val="black"/>
                </a:solidFill>
                <a:latin typeface="微软雅黑" panose="020B0503020204020204" charset="-122"/>
                <a:ea typeface="微软雅黑" panose="020B0503020204020204" charset="-122"/>
              </a:rPr>
              <a:t>多人，目前系统运营良好；</a:t>
            </a:r>
            <a:r>
              <a:rPr lang="en-US" altLang="zh-CN" sz="1100" dirty="0">
                <a:solidFill>
                  <a:prstClr val="black"/>
                </a:solidFill>
                <a:latin typeface="微软雅黑" panose="020B0503020204020204" charset="-122"/>
                <a:ea typeface="微软雅黑" panose="020B0503020204020204" charset="-122"/>
              </a:rPr>
              <a:t>2019</a:t>
            </a:r>
            <a:r>
              <a:rPr lang="zh-CN" altLang="en-US" sz="1100" dirty="0">
                <a:solidFill>
                  <a:prstClr val="black"/>
                </a:solidFill>
                <a:latin typeface="微软雅黑" panose="020B0503020204020204" charset="-122"/>
                <a:ea typeface="微软雅黑" panose="020B0503020204020204" charset="-122"/>
              </a:rPr>
              <a:t>年主要工作内容是日常系统优化，日常系统维护等；上线内容有界面操作优化的需求、全量发起自评功能、uum-GS获取手机号码新接口、评分导出的优化等；主体优化功能集中在上半年。</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负责人：赵武涛，报障处理人员：熊文华，开发人员：魏军、马强</a:t>
            </a:r>
            <a:endParaRPr lang="zh-CN" altLang="en-US" sz="1100" dirty="0">
              <a:solidFill>
                <a:prstClr val="black"/>
              </a:solidFill>
              <a:latin typeface="微软雅黑" panose="020B0503020204020204" charset="-122"/>
              <a:ea typeface="微软雅黑" panose="020B0503020204020204" charset="-122"/>
            </a:endParaRPr>
          </a:p>
        </p:txBody>
      </p:sp>
      <p:sp>
        <p:nvSpPr>
          <p:cNvPr id="8" name="圆角矩形 22"/>
          <p:cNvSpPr/>
          <p:nvPr/>
        </p:nvSpPr>
        <p:spPr>
          <a:xfrm>
            <a:off x="710407" y="535427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en-US" altLang="zh-CN" sz="900" b="1" dirty="0">
                <a:solidFill>
                  <a:schemeClr val="bg1"/>
                </a:solidFill>
                <a:latin typeface="微软雅黑" panose="020B0503020204020204" charset="-122"/>
                <a:ea typeface="微软雅黑" panose="020B0503020204020204" charset="-122"/>
              </a:rPr>
              <a:t>GS</a:t>
            </a:r>
            <a:r>
              <a:rPr lang="zh-CN" altLang="en-US" sz="900" b="1" dirty="0">
                <a:solidFill>
                  <a:schemeClr val="bg1"/>
                </a:solidFill>
                <a:latin typeface="微软雅黑" panose="020B0503020204020204" charset="-122"/>
                <a:ea typeface="微软雅黑" panose="020B0503020204020204" charset="-122"/>
              </a:rPr>
              <a:t>考评日常框架与维护</a:t>
            </a:r>
            <a:endParaRPr lang="zh-CN" altLang="en-US" sz="900" b="1" dirty="0">
              <a:solidFill>
                <a:schemeClr val="bg1"/>
              </a:solidFill>
              <a:latin typeface="微软雅黑" panose="020B0503020204020204" charset="-122"/>
              <a:ea typeface="微软雅黑" panose="020B0503020204020204" charset="-122"/>
            </a:endParaRPr>
          </a:p>
        </p:txBody>
      </p:sp>
      <p:sp>
        <p:nvSpPr>
          <p:cNvPr id="10" name="Rectangle 30"/>
          <p:cNvSpPr>
            <a:spLocks noChangeArrowheads="1"/>
          </p:cNvSpPr>
          <p:nvPr/>
        </p:nvSpPr>
        <p:spPr bwMode="auto">
          <a:xfrm>
            <a:off x="2298795" y="3728337"/>
            <a:ext cx="6899516" cy="4597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优质号码申请是协作办公系统中的一个流程，主要负责工作：关于号码申请A类B+类的号码审批优化。</a:t>
            </a:r>
            <a:endParaRPr lang="zh-CN" altLang="en-US" sz="1100" dirty="0">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负责人：赵武涛，协作人员：熊文华</a:t>
            </a:r>
            <a:endParaRPr lang="zh-CN" altLang="en-US" sz="1100" dirty="0">
              <a:latin typeface="微软雅黑" panose="020B0503020204020204" charset="-122"/>
              <a:ea typeface="微软雅黑" panose="020B0503020204020204" charset="-122"/>
            </a:endParaRPr>
          </a:p>
        </p:txBody>
      </p:sp>
      <p:sp>
        <p:nvSpPr>
          <p:cNvPr id="11" name="圆角矩形 22"/>
          <p:cNvSpPr/>
          <p:nvPr/>
        </p:nvSpPr>
        <p:spPr>
          <a:xfrm>
            <a:off x="630085" y="38124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优质号码申请</a:t>
            </a:r>
            <a:endParaRPr lang="zh-CN" altLang="en-US" sz="900" b="1" kern="0" dirty="0">
              <a:solidFill>
                <a:schemeClr val="bg1"/>
              </a:solidFill>
              <a:latin typeface="微软雅黑" panose="020B0503020204020204" charset="-122"/>
              <a:ea typeface="微软雅黑" panose="020B0503020204020204" charset="-122"/>
            </a:endParaRPr>
          </a:p>
        </p:txBody>
      </p:sp>
      <p:sp>
        <p:nvSpPr>
          <p:cNvPr id="9" name="右箭头 8"/>
          <p:cNvSpPr/>
          <p:nvPr/>
        </p:nvSpPr>
        <p:spPr>
          <a:xfrm>
            <a:off x="9329420" y="22974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缺角矩形 11">
            <a:hlinkClick r:id="rId2" tooltip="" action="ppaction://hlinksldjump"/>
          </p:cNvPr>
          <p:cNvSpPr/>
          <p:nvPr/>
        </p:nvSpPr>
        <p:spPr>
          <a:xfrm>
            <a:off x="10367010" y="21590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3" name="矩形 12"/>
          <p:cNvSpPr/>
          <p:nvPr/>
        </p:nvSpPr>
        <p:spPr>
          <a:xfrm>
            <a:off x="9867265" y="1573530"/>
            <a:ext cx="1497965" cy="257810"/>
          </a:xfrm>
          <a:prstGeom prst="rect">
            <a:avLst/>
          </a:prstGeom>
        </p:spPr>
        <p:style>
          <a:lnRef idx="1">
            <a:schemeClr val="accent1"/>
          </a:lnRef>
          <a:fillRef idx="3">
            <a:schemeClr val="accent1"/>
          </a:fillRef>
          <a:effectRef idx="2">
            <a:schemeClr val="accent1"/>
          </a:effectRef>
          <a:fontRef idx="minor">
            <a:schemeClr val="lt1"/>
          </a:fontRef>
        </p:style>
        <p:txBody>
          <a:bodyPr/>
          <a:p>
            <a:r>
              <a:rPr lang="en-US" altLang="zh-CN" sz="1600"/>
              <a:t>          </a:t>
            </a:r>
            <a:r>
              <a:rPr lang="zh-CN" altLang="en-US" sz="1600"/>
              <a:t>图示</a:t>
            </a:r>
            <a:endParaRPr lang="zh-CN" altLang="en-US" sz="1600"/>
          </a:p>
        </p:txBody>
      </p:sp>
      <p:sp>
        <p:nvSpPr>
          <p:cNvPr id="14" name="右箭头 13"/>
          <p:cNvSpPr/>
          <p:nvPr/>
        </p:nvSpPr>
        <p:spPr>
          <a:xfrm>
            <a:off x="9316720" y="31356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5" name="缺角矩形 14">
            <a:hlinkClick r:id="rId3" tooltip="" action="ppaction://hlinksldjump"/>
          </p:cNvPr>
          <p:cNvSpPr/>
          <p:nvPr/>
        </p:nvSpPr>
        <p:spPr>
          <a:xfrm>
            <a:off x="10354310" y="29972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7" name="右箭头 16"/>
          <p:cNvSpPr/>
          <p:nvPr/>
        </p:nvSpPr>
        <p:spPr>
          <a:xfrm>
            <a:off x="9316720" y="39738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8" name="缺角矩形 17">
            <a:hlinkClick r:id="rId4" tooltip="" action="ppaction://hlinksldjump"/>
          </p:cNvPr>
          <p:cNvSpPr/>
          <p:nvPr/>
        </p:nvSpPr>
        <p:spPr>
          <a:xfrm>
            <a:off x="10354310" y="38354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20" name="右箭头 19"/>
          <p:cNvSpPr/>
          <p:nvPr/>
        </p:nvSpPr>
        <p:spPr>
          <a:xfrm>
            <a:off x="9354820" y="55867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1" name="缺角矩形 20">
            <a:hlinkClick r:id="rId5" tooltip="" action="ppaction://hlinksldjump"/>
          </p:cNvPr>
          <p:cNvSpPr/>
          <p:nvPr/>
        </p:nvSpPr>
        <p:spPr>
          <a:xfrm>
            <a:off x="10392410" y="54483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GS</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考评管理系统</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pic>
        <p:nvPicPr>
          <p:cNvPr id="3" name="图片 2"/>
          <p:cNvPicPr>
            <a:picLocks noChangeAspect="1"/>
          </p:cNvPicPr>
          <p:nvPr/>
        </p:nvPicPr>
        <p:blipFill>
          <a:blip r:embed="rId2"/>
          <a:stretch>
            <a:fillRect/>
          </a:stretch>
        </p:blipFill>
        <p:spPr>
          <a:xfrm>
            <a:off x="410210" y="1061085"/>
            <a:ext cx="10789285" cy="5132705"/>
          </a:xfrm>
          <a:prstGeom prst="rect">
            <a:avLst/>
          </a:prstGeom>
        </p:spPr>
      </p:pic>
    </p:spTree>
  </p:cSld>
  <p:clrMapOvr>
    <a:masterClrMapping/>
  </p:clrMapOvr>
  <p:transition spd="med"/>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ags/tag4.xml><?xml version="1.0" encoding="utf-8"?>
<p:tagLst xmlns:p="http://schemas.openxmlformats.org/presentationml/2006/main">
  <p:tag name="KSO_WM_SLIDE_MODEL_TYPE" val="timeline"/>
</p:tagLst>
</file>

<file path=ppt/tags/tag5.xml><?xml version="1.0" encoding="utf-8"?>
<p:tagLst xmlns:p="http://schemas.openxmlformats.org/presentationml/2006/main">
  <p:tag name="KSO_WM_SLIDE_MODEL_TYPE" val="timeline"/>
</p:tagLst>
</file>

<file path=ppt/tags/tag6.xml><?xml version="1.0" encoding="utf-8"?>
<p:tagLst xmlns:p="http://schemas.openxmlformats.org/presentationml/2006/main">
  <p:tag name="KSO_WM_SLIDE_MODEL_TYPE" val="timeline"/>
</p:tagLst>
</file>

<file path=ppt/tags/tag7.xml><?xml version="1.0" encoding="utf-8"?>
<p:tagLst xmlns:p="http://schemas.openxmlformats.org/presentationml/2006/main">
  <p:tag name="KSO_WM_SLIDE_MODEL_TYPE" val="timeline"/>
</p:tagLst>
</file>

<file path=ppt/theme/theme1.xml><?xml version="1.0" encoding="utf-8"?>
<a:theme xmlns:a="http://schemas.openxmlformats.org/drawingml/2006/main" name="我的图形库">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eaVert" wrap="square" rtlCol="0" anchor="t" anchorCtr="0">
        <a:spAutoFit/>
      </a:bodyPr>
      <a:lstStyle>
        <a:defPPr>
          <a:defRPr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3014</Words>
  <Application>WPS 演示</Application>
  <PresentationFormat>自定义</PresentationFormat>
  <Paragraphs>216</Paragraphs>
  <Slides>21</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21</vt:i4>
      </vt:variant>
    </vt:vector>
  </HeadingPairs>
  <TitlesOfParts>
    <vt:vector size="40" baseType="lpstr">
      <vt:lpstr>Arial</vt:lpstr>
      <vt:lpstr>宋体</vt:lpstr>
      <vt:lpstr>Wingdings</vt:lpstr>
      <vt:lpstr>微软雅黑</vt:lpstr>
      <vt:lpstr>Times New Roman</vt:lpstr>
      <vt:lpstr>Arial</vt:lpstr>
      <vt:lpstr>Heiti SC Light</vt:lpstr>
      <vt:lpstr>Arial Black</vt:lpstr>
      <vt:lpstr>黑体</vt:lpstr>
      <vt:lpstr>Times</vt:lpstr>
      <vt:lpstr>HY견고딕</vt:lpstr>
      <vt:lpstr>Malgun Gothic</vt:lpstr>
      <vt:lpstr>Calibri</vt:lpstr>
      <vt:lpstr>TeamViewer13</vt:lpstr>
      <vt:lpstr>方正兰亭超细黑简体</vt:lpstr>
      <vt:lpstr>思源黑体 CN Bold</vt:lpstr>
      <vt:lpstr>Calibri</vt:lpstr>
      <vt:lpstr>Arial Unicode MS</vt:lpstr>
      <vt:lpstr>我的图形库</vt:lpstr>
      <vt:lpstr>2019年     年终总结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2019年终总结-XXXX</dc:title>
  <dc:creator/>
  <cp:lastModifiedBy>wxing</cp:lastModifiedBy>
  <cp:revision>1146</cp:revision>
  <dcterms:created xsi:type="dcterms:W3CDTF">2015-08-26T01:38:00Z</dcterms:created>
  <dcterms:modified xsi:type="dcterms:W3CDTF">2019-12-22T08:39:59Z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y fmtid="{D5CDD505-2E9C-101B-9397-08002B2CF9AE}" pid="3" name="KSORubyTemplateID">
    <vt:lpwstr>13</vt:lpwstr>
  </property>
</Properties>
</file>